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6" r:id="rId2"/>
    <p:sldId id="266" r:id="rId3"/>
    <p:sldId id="489" r:id="rId4"/>
    <p:sldId id="3032" r:id="rId5"/>
    <p:sldId id="1648" r:id="rId6"/>
    <p:sldId id="1649" r:id="rId7"/>
    <p:sldId id="1650" r:id="rId8"/>
    <p:sldId id="264" r:id="rId9"/>
    <p:sldId id="261" r:id="rId10"/>
    <p:sldId id="271" r:id="rId11"/>
    <p:sldId id="371" r:id="rId12"/>
    <p:sldId id="372" r:id="rId13"/>
    <p:sldId id="461" r:id="rId14"/>
    <p:sldId id="462" r:id="rId15"/>
    <p:sldId id="373" r:id="rId16"/>
    <p:sldId id="375" r:id="rId17"/>
    <p:sldId id="376" r:id="rId18"/>
    <p:sldId id="378" r:id="rId19"/>
    <p:sldId id="380" r:id="rId20"/>
    <p:sldId id="464" r:id="rId21"/>
    <p:sldId id="388" r:id="rId22"/>
    <p:sldId id="465" r:id="rId23"/>
    <p:sldId id="466" r:id="rId24"/>
    <p:sldId id="401" r:id="rId25"/>
    <p:sldId id="267" r:id="rId26"/>
    <p:sldId id="268" r:id="rId27"/>
    <p:sldId id="269" r:id="rId28"/>
    <p:sldId id="275" r:id="rId29"/>
    <p:sldId id="276" r:id="rId30"/>
    <p:sldId id="278" r:id="rId31"/>
    <p:sldId id="277" r:id="rId32"/>
    <p:sldId id="279" r:id="rId33"/>
    <p:sldId id="295" r:id="rId34"/>
    <p:sldId id="29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rie Pogorelc" initials="CP" lastIdx="1" clrIdx="0">
    <p:extLst>
      <p:ext uri="{19B8F6BF-5375-455C-9EA6-DF929625EA0E}">
        <p15:presenceInfo xmlns:p15="http://schemas.microsoft.com/office/powerpoint/2012/main" userId="S-1-5-21-3498805899-2376028649-36347137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81" autoAdjust="0"/>
  </p:normalViewPr>
  <p:slideViewPr>
    <p:cSldViewPr snapToGrid="0">
      <p:cViewPr varScale="1">
        <p:scale>
          <a:sx n="87" d="100"/>
          <a:sy n="87" d="100"/>
        </p:scale>
        <p:origin x="14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EA4CB-2D34-44D6-B207-A25F0C268681}"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E5B47-C8D7-4411-A1AF-AC876BAE0FF9}" type="slidenum">
              <a:rPr lang="en-US" smtClean="0"/>
              <a:t>‹#›</a:t>
            </a:fld>
            <a:endParaRPr lang="en-US"/>
          </a:p>
        </p:txBody>
      </p:sp>
    </p:spTree>
    <p:extLst>
      <p:ext uri="{BB962C8B-B14F-4D97-AF65-F5344CB8AC3E}">
        <p14:creationId xmlns:p14="http://schemas.microsoft.com/office/powerpoint/2010/main" val="21886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The need for a security perimeter has stayed consistent, but its form has evolved over time</a:t>
            </a:r>
          </a:p>
          <a:p>
            <a:endParaRPr lang="en-US" sz="1100" dirty="0"/>
          </a:p>
          <a:p>
            <a:r>
              <a:rPr lang="en-US" sz="1100" dirty="0"/>
              <a:t>We started off with physical perimeters to protect physical assets using walls, cameras, and guards. </a:t>
            </a:r>
          </a:p>
          <a:p>
            <a:endParaRPr lang="en-US" sz="1100" dirty="0"/>
          </a:p>
          <a:p>
            <a:r>
              <a:rPr lang="en-US" sz="1100" b="1" dirty="0"/>
              <a:t>CLICK 1 </a:t>
            </a:r>
          </a:p>
          <a:p>
            <a:r>
              <a:rPr lang="en-US" sz="1100" dirty="0"/>
              <a:t>As we network computers together and saw attacks come in, we realized we needed to adapt these concepts to protect computers on a network. </a:t>
            </a:r>
          </a:p>
          <a:p>
            <a:endParaRPr lang="en-US" sz="1100" dirty="0"/>
          </a:p>
          <a:p>
            <a:r>
              <a:rPr lang="en-US" sz="1100" b="1" dirty="0"/>
              <a:t>CLICK 2</a:t>
            </a:r>
          </a:p>
          <a:p>
            <a:endParaRPr lang="en-US" sz="1100" dirty="0"/>
          </a:p>
          <a:p>
            <a:r>
              <a:rPr lang="en-US" sz="1100" dirty="0"/>
              <a:t>As we now progress beyond corporate controlled networks to enterprise is that span the Internet, we now need a new type of security perimeter. The common controls we have available are all based on identity and access-- authentication and authorization controls. </a:t>
            </a:r>
          </a:p>
          <a:p>
            <a:endParaRPr lang="en-US" sz="1100" dirty="0"/>
          </a:p>
          <a:p>
            <a:r>
              <a:rPr lang="en-US" sz="1100" dirty="0"/>
              <a:t>Let’s take a deeper look into this evolution</a:t>
            </a:r>
          </a:p>
          <a:p>
            <a:endParaRPr lang="en-US" sz="1100" dirty="0"/>
          </a:p>
          <a:p>
            <a:endParaRPr lang="en-US" sz="1100" dirty="0"/>
          </a:p>
          <a:p>
            <a:endParaRPr lang="en-US" sz="1100" dirty="0"/>
          </a:p>
          <a:p>
            <a:endParaRPr lang="en-US" sz="1100" dirty="0"/>
          </a:p>
        </p:txBody>
      </p:sp>
      <p:sp>
        <p:nvSpPr>
          <p:cNvPr id="4" name="Slide Number Placeholder 3"/>
          <p:cNvSpPr>
            <a:spLocks noGrp="1"/>
          </p:cNvSpPr>
          <p:nvPr>
            <p:ph type="sldNum" sz="quarter" idx="10"/>
          </p:nvPr>
        </p:nvSpPr>
        <p:spPr/>
        <p:txBody>
          <a:bodyPr/>
          <a:lstStyle/>
          <a:p>
            <a:fld id="{33CC8E38-EBC6-48C1-9F71-91524A731EE6}" type="slidenum">
              <a:rPr lang="en-US" smtClean="0"/>
              <a:t>2</a:t>
            </a:fld>
            <a:endParaRPr lang="en-US"/>
          </a:p>
        </p:txBody>
      </p:sp>
    </p:spTree>
    <p:extLst>
      <p:ext uri="{BB962C8B-B14F-4D97-AF65-F5344CB8AC3E}">
        <p14:creationId xmlns:p14="http://schemas.microsoft.com/office/powerpoint/2010/main" val="358451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3CAA7600-66FA-CAD8-3A7E-B461BB5040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98DA6752-D75E-48FD-BC1D-0B01247B0E78}" type="slidenum">
              <a:rPr lang="en-US" altLang="en-US" sz="1300"/>
              <a:pPr eaLnBrk="1" hangingPunct="1"/>
              <a:t>12</a:t>
            </a:fld>
            <a:endParaRPr lang="en-US" altLang="en-US" sz="1300"/>
          </a:p>
        </p:txBody>
      </p:sp>
      <p:sp>
        <p:nvSpPr>
          <p:cNvPr id="52227" name="Rectangle 2">
            <a:extLst>
              <a:ext uri="{FF2B5EF4-FFF2-40B4-BE49-F238E27FC236}">
                <a16:creationId xmlns:a16="http://schemas.microsoft.com/office/drawing/2014/main" id="{4DC12F78-49B3-F4BE-76BF-A035CB2CEED8}"/>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3828002-A1AB-5F38-CB93-CBA43FD157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Information Security Policy, Standards and Practices</a:t>
            </a:r>
          </a:p>
          <a:p>
            <a:r>
              <a:rPr lang="en-US" altLang="en-US"/>
              <a:t>Management from all communities of interest must consider policies as the basis for all information security planning, design, and deployment. </a:t>
            </a:r>
          </a:p>
          <a:p>
            <a:r>
              <a:rPr lang="en-US" altLang="en-US"/>
              <a:t>In general, policies direct how issues should be addressed and technologies used, not cover the specifics on the proper operation of equipment or software. </a:t>
            </a:r>
          </a:p>
          <a:p>
            <a:r>
              <a:rPr lang="en-US" altLang="en-US"/>
              <a:t>Quality security programs begin and end with policy. </a:t>
            </a:r>
          </a:p>
          <a:p>
            <a:r>
              <a:rPr lang="en-US" altLang="en-US"/>
              <a:t>As information security is primarily a management rather than technical problem, policy guides personnel to function in a manner that will add to the security of its information assets. </a:t>
            </a:r>
          </a:p>
          <a:p>
            <a:r>
              <a:rPr lang="en-US" altLang="en-US"/>
              <a:t>Security policies are the least expensive control to execute, but the most difficult to implement. </a:t>
            </a:r>
          </a:p>
          <a:p>
            <a:r>
              <a:rPr lang="en-US" altLang="en-US"/>
              <a:t>Shaping policy is difficult because it must:</a:t>
            </a:r>
          </a:p>
          <a:p>
            <a:pPr lvl="1"/>
            <a:r>
              <a:rPr lang="en-US" altLang="en-US"/>
              <a:t>1)	Never conflict with laws.</a:t>
            </a:r>
          </a:p>
          <a:p>
            <a:pPr lvl="1"/>
            <a:r>
              <a:rPr lang="en-US" altLang="en-US"/>
              <a:t>2)	Stand up in court, if challenged.</a:t>
            </a:r>
          </a:p>
          <a:p>
            <a:pPr lvl="1"/>
            <a:r>
              <a:rPr lang="en-US" altLang="en-US"/>
              <a:t>3)	Be properly administered, including thorough dissemination, and documentation from personnel showing they have read the policies.</a:t>
            </a:r>
          </a:p>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1A6CECA8-D9FA-1265-0ABE-232AD161FD90}"/>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305BCF72-8320-9327-53DE-C22533D3045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3252" name="Slide Number Placeholder 3">
            <a:extLst>
              <a:ext uri="{FF2B5EF4-FFF2-40B4-BE49-F238E27FC236}">
                <a16:creationId xmlns:a16="http://schemas.microsoft.com/office/drawing/2014/main" id="{72908931-E763-2622-3E1C-5851E3C329E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3A99C192-E4CD-42B7-9E52-44B694875656}" type="slidenum">
              <a:rPr lang="en-US" altLang="en-US" sz="1300"/>
              <a:pPr eaLnBrk="1" hangingPunct="1"/>
              <a:t>13</a:t>
            </a:fld>
            <a:endParaRPr lang="en-US" altLang="en-US"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35024E5E-B003-3D2B-21D3-81F1821E94BD}"/>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DDF4CAAA-35B3-B13B-73C9-FF7AFF2B46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a:extLst>
              <a:ext uri="{FF2B5EF4-FFF2-40B4-BE49-F238E27FC236}">
                <a16:creationId xmlns:a16="http://schemas.microsoft.com/office/drawing/2014/main" id="{6588AB3E-E025-6045-BEEC-308AE2667D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4F7D3FF3-807B-4BC7-9073-F725E6E68131}" type="slidenum">
              <a:rPr lang="en-US" altLang="en-US" sz="1300"/>
              <a:pPr eaLnBrk="1" hangingPunct="1"/>
              <a:t>14</a:t>
            </a:fld>
            <a:endParaRPr lang="en-US" alt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48B7F82C-8C33-C647-B724-3BD86BF462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97F6DD4A-8F96-4D48-A980-3E4367A87389}" type="slidenum">
              <a:rPr lang="en-US" altLang="en-US" sz="1300"/>
              <a:pPr eaLnBrk="1" hangingPunct="1"/>
              <a:t>15</a:t>
            </a:fld>
            <a:endParaRPr lang="en-US" altLang="en-US" sz="1300"/>
          </a:p>
        </p:txBody>
      </p:sp>
      <p:sp>
        <p:nvSpPr>
          <p:cNvPr id="55299" name="Rectangle 2">
            <a:extLst>
              <a:ext uri="{FF2B5EF4-FFF2-40B4-BE49-F238E27FC236}">
                <a16:creationId xmlns:a16="http://schemas.microsoft.com/office/drawing/2014/main" id="{FFBAC67D-E694-7464-0C08-BA42E56C521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29AF9DB5-C4DD-36FF-8A9D-E3B5B28FD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 policy is </a:t>
            </a:r>
          </a:p>
          <a:p>
            <a:pPr lvl="1"/>
            <a:r>
              <a:rPr lang="en-US" altLang="en-US" i="1"/>
              <a:t>	A plan or course of action, as of a government, political party, or business, intended to influence and determine decisions, actions, and other matters</a:t>
            </a:r>
          </a:p>
          <a:p>
            <a:r>
              <a:rPr lang="en-US" altLang="en-US"/>
              <a:t>Policies are organizational laws</a:t>
            </a:r>
          </a:p>
          <a:p>
            <a:r>
              <a:rPr lang="en-US" altLang="en-US"/>
              <a:t>Policies must contain information on what is right, and what is not; what the penalties are for violating policy, and what the appeal process is</a:t>
            </a:r>
          </a:p>
          <a:p>
            <a:r>
              <a:rPr lang="en-US" altLang="en-US"/>
              <a:t>Standards, on the other hand, are more detailed statements of what must be done to comply with policy </a:t>
            </a:r>
          </a:p>
          <a:p>
            <a:r>
              <a:rPr lang="en-US" altLang="en-US"/>
              <a:t>Practices, procedures and guidelines effectively explain how to comply with policy</a:t>
            </a:r>
          </a:p>
          <a:p>
            <a:r>
              <a:rPr lang="en-US" altLang="en-US"/>
              <a:t>For a policy to be effective it must be properly disseminated, read, understood and agreed to by all members of the organization.  </a:t>
            </a:r>
          </a:p>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B605F417-4F86-9723-1467-EBDF8F2A8E10}"/>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7AE9092E-32C9-2F2F-C655-4FB44AB0AC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6324" name="Slide Number Placeholder 3">
            <a:extLst>
              <a:ext uri="{FF2B5EF4-FFF2-40B4-BE49-F238E27FC236}">
                <a16:creationId xmlns:a16="http://schemas.microsoft.com/office/drawing/2014/main" id="{72E27B5D-3AD4-480E-D644-F81D003705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C8FD8738-FD23-45F5-9A68-9A05A64499D8}" type="slidenum">
              <a:rPr lang="en-US" altLang="en-US" sz="1300"/>
              <a:pPr eaLnBrk="1" hangingPunct="1"/>
              <a:t>16</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5A2B0D6B-07B4-D865-07A6-F13C2E786A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4FE886C8-0898-471B-AFC1-EE2193CA8DAF}" type="slidenum">
              <a:rPr lang="en-US" altLang="en-US" sz="1300"/>
              <a:pPr eaLnBrk="1" hangingPunct="1"/>
              <a:t>17</a:t>
            </a:fld>
            <a:endParaRPr lang="en-US" altLang="en-US" sz="1300"/>
          </a:p>
        </p:txBody>
      </p:sp>
      <p:sp>
        <p:nvSpPr>
          <p:cNvPr id="57347" name="Rectangle 2">
            <a:extLst>
              <a:ext uri="{FF2B5EF4-FFF2-40B4-BE49-F238E27FC236}">
                <a16:creationId xmlns:a16="http://schemas.microsoft.com/office/drawing/2014/main" id="{5E15B87A-0CB1-BACA-A97A-2DDB66E1B50B}"/>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1D5D1FB6-3392-BEB7-A686-FA1FE75D9C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Security Program Policy</a:t>
            </a:r>
          </a:p>
          <a:p>
            <a:r>
              <a:rPr lang="en-US" altLang="en-US"/>
              <a:t>A security program policy (SPP) is also known as a general security policy, IT security policy, or information security policy.  This policy sets the strategic direction, scope, and tone for all security efforts within the organization.  </a:t>
            </a:r>
          </a:p>
          <a:p>
            <a:r>
              <a:rPr lang="en-US" altLang="en-US"/>
              <a:t>The SPP is an executive-level document, usually drafted by or with, the CIO of the organization and is usually 2 to 10 pages long.</a:t>
            </a:r>
          </a:p>
          <a:p>
            <a:r>
              <a:rPr lang="en-US" altLang="en-US"/>
              <a:t>When the SPP has been developed, the CISO begins forming the security team and initiates the SecSDLC process.</a:t>
            </a:r>
          </a:p>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C4A267A7-7986-39AE-36A3-89BC240F36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D4114CA2-1849-4B0D-A450-C48F8BD8D316}" type="slidenum">
              <a:rPr lang="en-US" altLang="en-US" sz="1300"/>
              <a:pPr eaLnBrk="1" hangingPunct="1"/>
              <a:t>18</a:t>
            </a:fld>
            <a:endParaRPr lang="en-US" altLang="en-US" sz="1300"/>
          </a:p>
        </p:txBody>
      </p:sp>
      <p:sp>
        <p:nvSpPr>
          <p:cNvPr id="58371" name="Rectangle 2">
            <a:extLst>
              <a:ext uri="{FF2B5EF4-FFF2-40B4-BE49-F238E27FC236}">
                <a16:creationId xmlns:a16="http://schemas.microsoft.com/office/drawing/2014/main" id="{0B80A6E8-0772-4FA3-2C7A-902C1D652BFC}"/>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EE17EF69-8756-DA59-AA74-6609A9001B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Issue-Specific Security Policy (ISSP)</a:t>
            </a:r>
          </a:p>
          <a:p>
            <a:r>
              <a:rPr lang="en-US" altLang="en-US"/>
              <a:t>As the organization executes various technologies and processes to support routine operations, certain guidelines are needed to instruct employees to use these technologies and processes properly. </a:t>
            </a:r>
          </a:p>
          <a:p>
            <a:r>
              <a:rPr lang="en-US" altLang="en-US"/>
              <a:t>In general, the ISSP </a:t>
            </a:r>
          </a:p>
          <a:p>
            <a:r>
              <a:rPr lang="en-US" altLang="en-US"/>
              <a:t>1) addresses specific areas of technology</a:t>
            </a:r>
          </a:p>
          <a:p>
            <a:r>
              <a:rPr lang="en-US" altLang="en-US"/>
              <a:t>2) requires frequent updates, and </a:t>
            </a:r>
          </a:p>
          <a:p>
            <a:r>
              <a:rPr lang="en-US" altLang="en-US"/>
              <a:t>3) contains an issue statement on the organization’s position on an issue.  </a:t>
            </a:r>
          </a:p>
          <a:p>
            <a:r>
              <a:rPr lang="en-US" altLang="en-US"/>
              <a:t>There are a number of approaches toward creating and managing ISSPs within an organization. </a:t>
            </a:r>
          </a:p>
          <a:p>
            <a:r>
              <a:rPr lang="en-US" altLang="en-US"/>
              <a:t>Three of the most common are:</a:t>
            </a:r>
          </a:p>
          <a:p>
            <a:pPr lvl="1"/>
            <a:r>
              <a:rPr lang="en-US" altLang="en-US"/>
              <a:t>Create a number of independent ISSP documents, each tailored to a specific issue</a:t>
            </a:r>
          </a:p>
          <a:p>
            <a:pPr lvl="1"/>
            <a:r>
              <a:rPr lang="en-US" altLang="en-US"/>
              <a:t>Create a single comprehensive ISSP document attempting to cover all issues</a:t>
            </a:r>
          </a:p>
          <a:p>
            <a:pPr lvl="1"/>
            <a:r>
              <a:rPr lang="en-US" altLang="en-US"/>
              <a:t>Create a modular ISSP document that unifies policy creation and administration, while maintaining each specific issue’s requirements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DF6C63BF-97C1-948C-8E96-40BBCED68B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691D09AE-9A4E-4FFA-BB8A-E48C0D27A11B}" type="slidenum">
              <a:rPr lang="en-US" altLang="en-US" sz="1300"/>
              <a:pPr eaLnBrk="1" hangingPunct="1"/>
              <a:t>19</a:t>
            </a:fld>
            <a:endParaRPr lang="en-US" altLang="en-US" sz="1300"/>
          </a:p>
        </p:txBody>
      </p:sp>
      <p:sp>
        <p:nvSpPr>
          <p:cNvPr id="59395" name="Rectangle 2">
            <a:extLst>
              <a:ext uri="{FF2B5EF4-FFF2-40B4-BE49-F238E27FC236}">
                <a16:creationId xmlns:a16="http://schemas.microsoft.com/office/drawing/2014/main" id="{CB4DF5AA-700E-282F-054E-123ED1236C4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52B59CA2-C88C-45F6-9F13-1252F5B884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Systems-Specific Policy (SysSP)</a:t>
            </a:r>
          </a:p>
          <a:p>
            <a:r>
              <a:rPr lang="en-US" altLang="en-US"/>
              <a:t>While issue-specific policies are formalized as written documents, distributed to users, and agreed to in writing, SysSPs are frequently codified as standards and procedures used when configuring or maintaining systems. </a:t>
            </a:r>
          </a:p>
          <a:p>
            <a:r>
              <a:rPr lang="en-US" altLang="en-US"/>
              <a:t>Systems-specific policies fall into two groups:</a:t>
            </a:r>
          </a:p>
          <a:p>
            <a:pPr lvl="1"/>
            <a:r>
              <a:rPr lang="en-US" altLang="en-US"/>
              <a:t>Managerial Guidance SysSPs - created by management to guide implementation and configuration of technology as well as to regulate behavior of people in the organization</a:t>
            </a:r>
          </a:p>
          <a:p>
            <a:pPr lvl="1"/>
            <a:r>
              <a:rPr lang="en-US" altLang="en-US"/>
              <a:t>Technical Specifications SysSPs –technical policy or set of configurations to implement managerial policy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4AF17D7-030A-3E2D-CD73-C49DF1F3952A}"/>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75A46B6A-FB29-D3AA-0219-61015B603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Technical SysSPs fall into two groups:</a:t>
            </a:r>
          </a:p>
          <a:p>
            <a:pPr lvl="1"/>
            <a:r>
              <a:rPr lang="en-US" altLang="en-US"/>
              <a:t>1)	Access control lists (ACLs) consists of the access control lists, matrices, and capability tables governing the rights and privileges of a particular user to a particular system.  </a:t>
            </a:r>
          </a:p>
          <a:p>
            <a:pPr lvl="1"/>
            <a:r>
              <a:rPr lang="en-US" altLang="en-US"/>
              <a:t>2)	Configuration Rules comprise the specific configuration codes entered into security systems to guide the execution of the system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781AD05-4B31-C0CE-96A6-C594330705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61CE6AF9-968B-42D9-9CFF-4F8ED0E7822B}" type="slidenum">
              <a:rPr lang="en-US" altLang="en-US" sz="1300"/>
              <a:pPr eaLnBrk="1" hangingPunct="1"/>
              <a:t>21</a:t>
            </a:fld>
            <a:endParaRPr lang="en-US" altLang="en-US" sz="1300"/>
          </a:p>
        </p:txBody>
      </p:sp>
      <p:sp>
        <p:nvSpPr>
          <p:cNvPr id="61443" name="Rectangle 2">
            <a:extLst>
              <a:ext uri="{FF2B5EF4-FFF2-40B4-BE49-F238E27FC236}">
                <a16:creationId xmlns:a16="http://schemas.microsoft.com/office/drawing/2014/main" id="{60BDDF26-0C88-6427-31BF-7A3D119EF7A5}"/>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05D22146-B761-F799-9245-15C3D20D8D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Policy Management</a:t>
            </a:r>
          </a:p>
          <a:p>
            <a:r>
              <a:rPr lang="en-US" altLang="en-US"/>
              <a:t>Policies are living documents that must be managed and nurtured, and are constantly changing and growing. These documents must be properly disseminated and managed.  </a:t>
            </a:r>
          </a:p>
          <a:p>
            <a:r>
              <a:rPr lang="en-US" altLang="en-US"/>
              <a:t>Special considerations should be made for organizations undergoing mergers, takeovers and partnerships.</a:t>
            </a:r>
          </a:p>
          <a:p>
            <a:r>
              <a:rPr lang="en-US" altLang="en-US"/>
              <a:t>In order to remain viable, these policies must have: </a:t>
            </a:r>
          </a:p>
          <a:p>
            <a:pPr lvl="1"/>
            <a:r>
              <a:rPr lang="en-US" altLang="en-US"/>
              <a:t>an individual responsible for reviews, </a:t>
            </a:r>
          </a:p>
          <a:p>
            <a:pPr lvl="1"/>
            <a:r>
              <a:rPr lang="en-US" altLang="en-US"/>
              <a:t>a schedule of reviews, </a:t>
            </a:r>
          </a:p>
          <a:p>
            <a:pPr lvl="1"/>
            <a:r>
              <a:rPr lang="en-US" altLang="en-US"/>
              <a:t>a method for making recommendations for reviews, and </a:t>
            </a:r>
          </a:p>
          <a:p>
            <a:pPr lvl="1"/>
            <a:r>
              <a:rPr lang="en-US" altLang="en-US"/>
              <a:t>an indication of policy and revision date. </a:t>
            </a:r>
          </a:p>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Establishing an identity security perimeter is critical to getting you visibility in control of a modern enterprise.</a:t>
            </a:r>
            <a:r>
              <a:rPr lang="en-US" sz="1100" b="1" dirty="0"/>
              <a:t> </a:t>
            </a:r>
            <a:endParaRPr lang="en-US" sz="1100" dirty="0"/>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0" baseline="0" dirty="0"/>
              <a:t>We have chosen to represent this as a “new perimeter” rather than “perimeter-less” for two reasons: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baseline="0" dirty="0"/>
              <a:t>The core purpose of a security perimeter still applies well (separation of threats from resources using consistent control set)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baseline="0" dirty="0"/>
              <a:t>It is difficult to develop a strategy to manage something that doesn’t exist</a:t>
            </a:r>
          </a:p>
          <a:p>
            <a:endParaRPr lang="en-US" sz="1100" dirty="0"/>
          </a:p>
        </p:txBody>
      </p:sp>
      <p:sp>
        <p:nvSpPr>
          <p:cNvPr id="4" name="Slide Number Placeholder 3"/>
          <p:cNvSpPr>
            <a:spLocks noGrp="1"/>
          </p:cNvSpPr>
          <p:nvPr>
            <p:ph type="sldNum" sz="quarter" idx="10"/>
          </p:nvPr>
        </p:nvSpPr>
        <p:spPr/>
        <p:txBody>
          <a:bodyPr/>
          <a:lstStyle/>
          <a:p>
            <a:fld id="{33CC8E38-EBC6-48C1-9F71-91524A731EE6}" type="slidenum">
              <a:rPr lang="en-US" smtClean="0"/>
              <a:t>3</a:t>
            </a:fld>
            <a:endParaRPr lang="en-US"/>
          </a:p>
        </p:txBody>
      </p:sp>
    </p:spTree>
    <p:extLst>
      <p:ext uri="{BB962C8B-B14F-4D97-AF65-F5344CB8AC3E}">
        <p14:creationId xmlns:p14="http://schemas.microsoft.com/office/powerpoint/2010/main" val="4010420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7D47BCB-E0F6-2B2C-06EF-6EF9EC1304AF}"/>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EFCF6AF-0394-3C1D-2762-852E48CE3E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t>Frameworks and Industry Standards</a:t>
            </a:r>
          </a:p>
          <a:p>
            <a:r>
              <a:rPr lang="en-US" altLang="en-US"/>
              <a:t>With general idea of vulnerabilities in IT systems, security team develops security blueprint, which is used to implement security program</a:t>
            </a:r>
          </a:p>
          <a:p>
            <a:r>
              <a:rPr lang="en-US" altLang="en-US"/>
              <a:t>Security</a:t>
            </a:r>
            <a:r>
              <a:rPr lang="en-US" altLang="en-US" b="1"/>
              <a:t> </a:t>
            </a:r>
            <a:r>
              <a:rPr lang="en-US" altLang="en-US"/>
              <a:t>blueprint</a:t>
            </a:r>
            <a:r>
              <a:rPr lang="en-US" altLang="en-US" b="1"/>
              <a:t> </a:t>
            </a:r>
            <a:r>
              <a:rPr lang="en-US" altLang="en-US"/>
              <a:t>is basis for design, selection, implementation of all security program elements including policy implementation, ongoing policy management, risk management programs, education and training programs, technological controls, and maintenance of security program</a:t>
            </a:r>
          </a:p>
          <a:p>
            <a:endParaRPr lang="en-US" altLang="en-US"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D092114-0D9F-E885-7FD7-CC01A81E3AFC}"/>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2E716385-9EE1-DB27-7410-0B6C405C70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400"/>
              <a:t>Frameworks and Industry Standards (continued)</a:t>
            </a:r>
          </a:p>
          <a:p>
            <a:r>
              <a:rPr lang="en-US" altLang="en-US"/>
              <a:t>Security</a:t>
            </a:r>
            <a:r>
              <a:rPr lang="en-US" altLang="en-US" b="1"/>
              <a:t> </a:t>
            </a:r>
            <a:r>
              <a:rPr lang="en-US" altLang="en-US"/>
              <a:t>framework is outline of overall information security strategy and roadmap for planned changes to the organization’s information security environment</a:t>
            </a:r>
          </a:p>
          <a:p>
            <a:r>
              <a:rPr lang="en-US" altLang="en-US"/>
              <a:t>Number of published information security frameworks, including ones from government sources</a:t>
            </a:r>
          </a:p>
          <a:p>
            <a:r>
              <a:rPr lang="en-US" altLang="en-US"/>
              <a:t>Because each information security environment is unique, security team may need to modify or adapt pieces from several frameworks</a:t>
            </a:r>
            <a:endParaRPr lang="en-US" altLang="en-US"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10D219D9-74AA-FCA4-AD58-9CD2FC168A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694F1D4C-4CD5-4A41-8E53-F9D6162EA05D}" type="slidenum">
              <a:rPr lang="en-US" altLang="en-US" sz="1300"/>
              <a:pPr eaLnBrk="1" hangingPunct="1"/>
              <a:t>24</a:t>
            </a:fld>
            <a:endParaRPr lang="en-US" altLang="en-US" sz="1300"/>
          </a:p>
        </p:txBody>
      </p:sp>
      <p:sp>
        <p:nvSpPr>
          <p:cNvPr id="64515" name="Rectangle 2">
            <a:extLst>
              <a:ext uri="{FF2B5EF4-FFF2-40B4-BE49-F238E27FC236}">
                <a16:creationId xmlns:a16="http://schemas.microsoft.com/office/drawing/2014/main" id="{F4A4265D-19E0-EF17-2BE3-9857957C4AD1}"/>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81AA7194-91C5-4E87-17B6-8607BC44C0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Baselining and Best Business Practices</a:t>
            </a:r>
          </a:p>
          <a:p>
            <a:r>
              <a:rPr lang="en-US" altLang="en-US"/>
              <a:t>Baselining and best practices are solid methods for collecting security practices, but can have the drawback of providing less detail for the design and implementation of all the practices needed by an organization, than would a complete methodology. </a:t>
            </a:r>
          </a:p>
          <a:p>
            <a:r>
              <a:rPr lang="en-US" altLang="en-US"/>
              <a:t>However, it is possible to gain information by baselining and using best practices, to piece together the desired outcome of the security process, and thus work backwards to an effective design. </a:t>
            </a:r>
          </a:p>
          <a:p>
            <a:r>
              <a:rPr lang="en-US" altLang="en-US"/>
              <a:t>The Federal Agency Security Practices Site (fasp.nist.gov) is designed to provide best practices for public agencies, but can be adapted easily to private institutions. </a:t>
            </a:r>
          </a:p>
          <a:p>
            <a:r>
              <a:rPr lang="en-US" altLang="en-US"/>
              <a:t>The documents found in this site include specific examples of key policies and planning documents, implementation strategies for key technologies, and outlines of hiring documents for key security personnel. </a:t>
            </a:r>
          </a:p>
          <a:p>
            <a:endParaRPr lang="en-US" altLang="en-US"/>
          </a:p>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2096614-0CE6-7EE7-8BF0-B111E94C213D}"/>
              </a:ext>
            </a:extLst>
          </p:cNvPr>
          <p:cNvSpPr>
            <a:spLocks noGrp="1" noChangeArrowheads="1"/>
          </p:cNvSpPr>
          <p:nvPr>
            <p:ph type="sldNum" sz="quarter" idx="5"/>
          </p:nvPr>
        </p:nvSpPr>
        <p:spPr>
          <a:ln/>
        </p:spPr>
        <p:txBody>
          <a:bodyPr/>
          <a:lstStyle/>
          <a:p>
            <a:fld id="{23A319A1-EBB6-4597-9145-4A91CD24F00F}" type="slidenum">
              <a:rPr lang="ar-SA" altLang="en-US"/>
              <a:pPr/>
              <a:t>25</a:t>
            </a:fld>
            <a:endParaRPr lang="en-US" altLang="en-US"/>
          </a:p>
        </p:txBody>
      </p:sp>
      <p:sp>
        <p:nvSpPr>
          <p:cNvPr id="24578" name="Rectangle 2">
            <a:extLst>
              <a:ext uri="{FF2B5EF4-FFF2-40B4-BE49-F238E27FC236}">
                <a16:creationId xmlns:a16="http://schemas.microsoft.com/office/drawing/2014/main" id="{6F49DA76-FAD9-4CBD-F886-A35271CFA739}"/>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26D5D71D-02AB-BB50-1CB7-1F5C5C480585}"/>
              </a:ext>
            </a:extLst>
          </p:cNvPr>
          <p:cNvSpPr>
            <a:spLocks noGrp="1" noChangeArrowheads="1"/>
          </p:cNvSpPr>
          <p:nvPr>
            <p:ph type="body" idx="1"/>
          </p:nvPr>
        </p:nvSpPr>
        <p:spPr>
          <a:xfrm>
            <a:off x="889000" y="4700588"/>
            <a:ext cx="4891088" cy="4452937"/>
          </a:xfrm>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91D5BFE-4715-9EEA-7537-05BEBD2E9382}"/>
              </a:ext>
            </a:extLst>
          </p:cNvPr>
          <p:cNvSpPr>
            <a:spLocks noGrp="1" noChangeArrowheads="1"/>
          </p:cNvSpPr>
          <p:nvPr>
            <p:ph type="sldNum" sz="quarter" idx="5"/>
          </p:nvPr>
        </p:nvSpPr>
        <p:spPr>
          <a:ln/>
        </p:spPr>
        <p:txBody>
          <a:bodyPr/>
          <a:lstStyle/>
          <a:p>
            <a:fld id="{19A83220-CC06-42A6-9157-26E9E6CAFA55}" type="slidenum">
              <a:rPr lang="ar-SA" altLang="en-US"/>
              <a:pPr/>
              <a:t>26</a:t>
            </a:fld>
            <a:endParaRPr lang="en-US" altLang="en-US"/>
          </a:p>
        </p:txBody>
      </p:sp>
      <p:sp>
        <p:nvSpPr>
          <p:cNvPr id="26626" name="Rectangle 2">
            <a:extLst>
              <a:ext uri="{FF2B5EF4-FFF2-40B4-BE49-F238E27FC236}">
                <a16:creationId xmlns:a16="http://schemas.microsoft.com/office/drawing/2014/main" id="{8A5B5551-0FAD-AE37-0447-68B5F3794348}"/>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2BC907AB-166F-574F-F4C1-91BC9753553D}"/>
              </a:ext>
            </a:extLst>
          </p:cNvPr>
          <p:cNvSpPr>
            <a:spLocks noGrp="1" noChangeArrowheads="1"/>
          </p:cNvSpPr>
          <p:nvPr>
            <p:ph type="body" idx="1"/>
          </p:nvPr>
        </p:nvSpPr>
        <p:spPr>
          <a:xfrm>
            <a:off x="889000" y="4700588"/>
            <a:ext cx="4891088" cy="4452937"/>
          </a:xfrm>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A15D75A-38DD-68CE-4F20-782693F100A5}"/>
              </a:ext>
            </a:extLst>
          </p:cNvPr>
          <p:cNvSpPr>
            <a:spLocks noGrp="1" noChangeArrowheads="1"/>
          </p:cNvSpPr>
          <p:nvPr>
            <p:ph type="sldNum" sz="quarter" idx="5"/>
          </p:nvPr>
        </p:nvSpPr>
        <p:spPr>
          <a:ln/>
        </p:spPr>
        <p:txBody>
          <a:bodyPr/>
          <a:lstStyle/>
          <a:p>
            <a:fld id="{3AC0C5E4-2C7D-4C6E-A8FB-2830FADBB942}" type="slidenum">
              <a:rPr lang="ar-SA" altLang="en-US"/>
              <a:pPr/>
              <a:t>27</a:t>
            </a:fld>
            <a:endParaRPr lang="en-US" altLang="en-US"/>
          </a:p>
        </p:txBody>
      </p:sp>
      <p:sp>
        <p:nvSpPr>
          <p:cNvPr id="28674" name="Rectangle 2">
            <a:extLst>
              <a:ext uri="{FF2B5EF4-FFF2-40B4-BE49-F238E27FC236}">
                <a16:creationId xmlns:a16="http://schemas.microsoft.com/office/drawing/2014/main" id="{A881BDE2-DDF9-4506-7FBC-3A202C9936AF}"/>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3EBEA83E-AB93-48A6-8CD7-FBD9CD4EFBF7}"/>
              </a:ext>
            </a:extLst>
          </p:cNvPr>
          <p:cNvSpPr>
            <a:spLocks noGrp="1" noChangeArrowheads="1"/>
          </p:cNvSpPr>
          <p:nvPr>
            <p:ph type="body" idx="1"/>
          </p:nvPr>
        </p:nvSpPr>
        <p:spPr>
          <a:xfrm>
            <a:off x="889000" y="4700588"/>
            <a:ext cx="4891088" cy="4452937"/>
          </a:xfrm>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AE03C9E-3DA7-D828-63CF-C4CB48DCF0E6}"/>
              </a:ext>
            </a:extLst>
          </p:cNvPr>
          <p:cNvSpPr>
            <a:spLocks noGrp="1" noChangeArrowheads="1"/>
          </p:cNvSpPr>
          <p:nvPr>
            <p:ph type="sldNum" sz="quarter" idx="5"/>
          </p:nvPr>
        </p:nvSpPr>
        <p:spPr>
          <a:ln/>
        </p:spPr>
        <p:txBody>
          <a:bodyPr/>
          <a:lstStyle/>
          <a:p>
            <a:fld id="{FAF9AB18-EBF8-44E9-8F0E-78A5F4FB8B85}" type="slidenum">
              <a:rPr lang="en-US" altLang="en-US"/>
              <a:pPr/>
              <a:t>28</a:t>
            </a:fld>
            <a:endParaRPr lang="en-US" altLang="en-US"/>
          </a:p>
        </p:txBody>
      </p:sp>
      <p:sp>
        <p:nvSpPr>
          <p:cNvPr id="40962" name="Rectangle 2">
            <a:extLst>
              <a:ext uri="{FF2B5EF4-FFF2-40B4-BE49-F238E27FC236}">
                <a16:creationId xmlns:a16="http://schemas.microsoft.com/office/drawing/2014/main" id="{239C4D94-2522-E71E-0DC4-6B34A2263F27}"/>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186AA969-DD3D-EEC2-8610-1B478417DE9C}"/>
              </a:ext>
            </a:extLst>
          </p:cNvPr>
          <p:cNvSpPr>
            <a:spLocks noGrp="1" noChangeArrowheads="1"/>
          </p:cNvSpPr>
          <p:nvPr>
            <p:ph type="body" idx="1"/>
          </p:nvPr>
        </p:nvSpPr>
        <p:spPr>
          <a:xfrm>
            <a:off x="914400" y="4343400"/>
            <a:ext cx="5029200" cy="4114800"/>
          </a:xfrm>
        </p:spPr>
        <p:txBody>
          <a:bodyPr/>
          <a:lstStyle/>
          <a:p>
            <a:r>
              <a:rPr lang="en-US" altLang="en-US" sz="1000" b="1"/>
              <a:t>Security And Access Balancing</a:t>
            </a:r>
          </a:p>
          <a:p>
            <a:r>
              <a:rPr lang="en-US" altLang="en-US"/>
              <a:t>When considering information security, it is important to realize that it is impossible to obtain perfect security. Security is not an absolute; it is a process not a goal. </a:t>
            </a:r>
          </a:p>
          <a:p>
            <a:r>
              <a:rPr lang="en-US" altLang="en-US"/>
              <a:t>Security should be considered a balance between protection and availability. </a:t>
            </a:r>
          </a:p>
          <a:p>
            <a:r>
              <a:rPr lang="en-US" altLang="en-US"/>
              <a:t>To achieve balance the level of security must allow reasonable access, yet protect against threats. </a:t>
            </a:r>
          </a:p>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521A84B-B8C5-E6EB-CFC7-F47F14F9DAE7}"/>
              </a:ext>
            </a:extLst>
          </p:cNvPr>
          <p:cNvSpPr>
            <a:spLocks noGrp="1" noChangeArrowheads="1"/>
          </p:cNvSpPr>
          <p:nvPr>
            <p:ph type="sldNum" sz="quarter" idx="5"/>
          </p:nvPr>
        </p:nvSpPr>
        <p:spPr>
          <a:ln/>
        </p:spPr>
        <p:txBody>
          <a:bodyPr/>
          <a:lstStyle/>
          <a:p>
            <a:fld id="{4D7F90FD-1AED-4DE2-A3B5-54F455BDE576}" type="slidenum">
              <a:rPr lang="en-US" altLang="en-US"/>
              <a:pPr/>
              <a:t>29</a:t>
            </a:fld>
            <a:endParaRPr lang="en-US" altLang="en-US"/>
          </a:p>
        </p:txBody>
      </p:sp>
      <p:sp>
        <p:nvSpPr>
          <p:cNvPr id="43010" name="Rectangle 2">
            <a:extLst>
              <a:ext uri="{FF2B5EF4-FFF2-40B4-BE49-F238E27FC236}">
                <a16:creationId xmlns:a16="http://schemas.microsoft.com/office/drawing/2014/main" id="{69C0D3CC-8644-564D-A227-6344FBE1B445}"/>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68B44F89-10F2-29D1-DF5A-2517ABAA0BA0}"/>
              </a:ext>
            </a:extLst>
          </p:cNvPr>
          <p:cNvSpPr>
            <a:spLocks noGrp="1" noChangeArrowheads="1"/>
          </p:cNvSpPr>
          <p:nvPr>
            <p:ph type="body" idx="1"/>
          </p:nvPr>
        </p:nvSpPr>
        <p:spPr>
          <a:xfrm>
            <a:off x="914400" y="4343400"/>
            <a:ext cx="5029200" cy="4114800"/>
          </a:xfrm>
        </p:spPr>
        <p:txBody>
          <a:bodyPr/>
          <a:lstStyle/>
          <a:p>
            <a:r>
              <a:rPr lang="en-US" altLang="en-US"/>
              <a:t>This graphic intends to show that tradeoffs between security and access.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94D934D-C6A4-12C3-80FC-EB82F37B6A7F}"/>
              </a:ext>
            </a:extLst>
          </p:cNvPr>
          <p:cNvSpPr>
            <a:spLocks noGrp="1" noChangeArrowheads="1"/>
          </p:cNvSpPr>
          <p:nvPr>
            <p:ph type="sldNum" sz="quarter" idx="5"/>
          </p:nvPr>
        </p:nvSpPr>
        <p:spPr>
          <a:ln/>
        </p:spPr>
        <p:txBody>
          <a:bodyPr/>
          <a:lstStyle/>
          <a:p>
            <a:fld id="{F99FACF2-93B0-43CF-AEEA-E303308BE55E}" type="slidenum">
              <a:rPr lang="en-US" altLang="en-US"/>
              <a:pPr/>
              <a:t>30</a:t>
            </a:fld>
            <a:endParaRPr lang="en-US" altLang="en-US"/>
          </a:p>
        </p:txBody>
      </p:sp>
      <p:sp>
        <p:nvSpPr>
          <p:cNvPr id="47106" name="Rectangle 2">
            <a:extLst>
              <a:ext uri="{FF2B5EF4-FFF2-40B4-BE49-F238E27FC236}">
                <a16:creationId xmlns:a16="http://schemas.microsoft.com/office/drawing/2014/main" id="{A30AF183-BF5E-64B1-753A-731F346A0B64}"/>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50A4382A-3893-2D89-FC62-3BB70B9D0BC2}"/>
              </a:ext>
            </a:extLst>
          </p:cNvPr>
          <p:cNvSpPr>
            <a:spLocks noGrp="1" noChangeArrowheads="1"/>
          </p:cNvSpPr>
          <p:nvPr>
            <p:ph type="body" idx="1"/>
          </p:nvPr>
        </p:nvSpPr>
        <p:spPr>
          <a:xfrm>
            <a:off x="914400" y="4343400"/>
            <a:ext cx="5029200" cy="4114800"/>
          </a:xfrm>
        </p:spPr>
        <p:txBody>
          <a:bodyPr/>
          <a:lstStyle/>
          <a:p>
            <a:r>
              <a:rPr lang="en-US" altLang="en-US"/>
              <a:t>Key concept here is the direction of the left and right side arrows to show where planning is sourced and from which direction the pressure for success if driven.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6E3B5C1-A500-2649-EDDE-9D6669268523}"/>
              </a:ext>
            </a:extLst>
          </p:cNvPr>
          <p:cNvSpPr>
            <a:spLocks noGrp="1" noChangeArrowheads="1"/>
          </p:cNvSpPr>
          <p:nvPr>
            <p:ph type="sldNum" sz="quarter" idx="5"/>
          </p:nvPr>
        </p:nvSpPr>
        <p:spPr>
          <a:ln/>
        </p:spPr>
        <p:txBody>
          <a:bodyPr/>
          <a:lstStyle/>
          <a:p>
            <a:fld id="{D8A926C5-ACB5-4B35-983D-73CD1932495C}" type="slidenum">
              <a:rPr lang="en-US" altLang="en-US"/>
              <a:pPr/>
              <a:t>31</a:t>
            </a:fld>
            <a:endParaRPr lang="en-US" altLang="en-US"/>
          </a:p>
        </p:txBody>
      </p:sp>
      <p:sp>
        <p:nvSpPr>
          <p:cNvPr id="45058" name="Rectangle 2">
            <a:extLst>
              <a:ext uri="{FF2B5EF4-FFF2-40B4-BE49-F238E27FC236}">
                <a16:creationId xmlns:a16="http://schemas.microsoft.com/office/drawing/2014/main" id="{100CEEF0-15FD-9ECA-6D44-0525176ADF88}"/>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EE0E56B2-5A8B-7503-1A63-F15D5E2388EC}"/>
              </a:ext>
            </a:extLst>
          </p:cNvPr>
          <p:cNvSpPr>
            <a:spLocks noGrp="1" noChangeArrowheads="1"/>
          </p:cNvSpPr>
          <p:nvPr>
            <p:ph type="body" idx="1"/>
          </p:nvPr>
        </p:nvSpPr>
        <p:spPr>
          <a:xfrm>
            <a:off x="914400" y="4343400"/>
            <a:ext cx="5029200" cy="4114800"/>
          </a:xfrm>
        </p:spPr>
        <p:txBody>
          <a:bodyPr/>
          <a:lstStyle/>
          <a:p>
            <a:r>
              <a:rPr lang="en-US" altLang="en-US" sz="1000" b="1"/>
              <a:t>Bottom Up Approach To Security Implementation</a:t>
            </a:r>
          </a:p>
          <a:p>
            <a:r>
              <a:rPr lang="en-US" altLang="en-US" sz="1000"/>
              <a:t>Security can begin as a grass-roots effort when systems administrators attempt to improve the security of their systems.  This is referred to as the bottom-up approach.  </a:t>
            </a:r>
          </a:p>
          <a:p>
            <a:r>
              <a:rPr lang="en-US" altLang="en-US" sz="1000"/>
              <a:t>The key advantage of the bottom-up approach is the technical expertise of the individual administrators. </a:t>
            </a:r>
          </a:p>
          <a:p>
            <a:r>
              <a:rPr lang="en-US" altLang="en-US" sz="1000"/>
              <a:t>Unfortunately, this approach seldom works, as it lacks a number of critical features, such as participant support and organizational staying power. </a:t>
            </a:r>
          </a:p>
          <a:p>
            <a:endParaRPr lang="en-US" altLang="en-US"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1">
                    <a:lumMod val="50000"/>
                  </a:schemeClr>
                </a:solidFill>
              </a:rPr>
              <a:t>Key Takeaway</a:t>
            </a:r>
            <a:r>
              <a:rPr lang="en-US" b="1" baseline="0" dirty="0">
                <a:solidFill>
                  <a:schemeClr val="tx1">
                    <a:lumMod val="50000"/>
                  </a:schemeClr>
                </a:solidFill>
              </a:rPr>
              <a:t> </a:t>
            </a:r>
            <a:r>
              <a:rPr lang="en-US" baseline="0" dirty="0">
                <a:solidFill>
                  <a:schemeClr val="tx1">
                    <a:lumMod val="50000"/>
                  </a:schemeClr>
                </a:solidFill>
              </a:rPr>
              <a:t>– Defenders should measure success by how much they have raised the cost attacks for attackers</a:t>
            </a:r>
          </a:p>
          <a:p>
            <a:endParaRPr lang="en-US" dirty="0">
              <a:solidFill>
                <a:schemeClr val="tx1">
                  <a:lumMod val="50000"/>
                </a:schemeClr>
              </a:solidFill>
            </a:endParaRPr>
          </a:p>
          <a:p>
            <a:r>
              <a:rPr lang="en-US" dirty="0">
                <a:solidFill>
                  <a:schemeClr val="tx1">
                    <a:lumMod val="50000"/>
                  </a:schemeClr>
                </a:solidFill>
              </a:rPr>
              <a:t>Security</a:t>
            </a:r>
            <a:r>
              <a:rPr lang="en-US" baseline="0" dirty="0">
                <a:solidFill>
                  <a:schemeClr val="tx1">
                    <a:lumMod val="50000"/>
                  </a:schemeClr>
                </a:solidFill>
              </a:rPr>
              <a:t> Return on Investment (SROI) is difficult to calculate in a precise mathematical way because both components of risk are clouded with imprecision</a:t>
            </a:r>
          </a:p>
          <a:p>
            <a:pPr marL="171450" indent="-171450">
              <a:buFont typeface="Arial" panose="020B0604020202020204" pitchFamily="34" charset="0"/>
              <a:buChar char="•"/>
            </a:pPr>
            <a:r>
              <a:rPr lang="en-US" b="1" baseline="0" dirty="0">
                <a:solidFill>
                  <a:schemeClr val="tx1">
                    <a:lumMod val="50000"/>
                  </a:schemeClr>
                </a:solidFill>
              </a:rPr>
              <a:t>Impact: </a:t>
            </a:r>
            <a:r>
              <a:rPr lang="en-US" baseline="0" dirty="0">
                <a:solidFill>
                  <a:schemeClr val="tx1">
                    <a:lumMod val="50000"/>
                  </a:schemeClr>
                </a:solidFill>
              </a:rPr>
              <a:t>Many of the outcomes are unknown and difficult to measure (e.g. which competitive products have benefitted from intelligence stolen from your environment?)</a:t>
            </a:r>
          </a:p>
          <a:p>
            <a:pPr marL="171450" indent="-171450">
              <a:buFont typeface="Arial" panose="020B0604020202020204" pitchFamily="34" charset="0"/>
              <a:buChar char="•"/>
            </a:pPr>
            <a:r>
              <a:rPr lang="en-US" b="1" baseline="0" dirty="0">
                <a:solidFill>
                  <a:schemeClr val="tx1">
                    <a:lumMod val="50000"/>
                  </a:schemeClr>
                </a:solidFill>
              </a:rPr>
              <a:t>Likelihood: </a:t>
            </a:r>
            <a:r>
              <a:rPr lang="en-US" baseline="0" dirty="0">
                <a:solidFill>
                  <a:schemeClr val="tx1">
                    <a:lumMod val="50000"/>
                  </a:schemeClr>
                </a:solidFill>
              </a:rPr>
              <a:t>This is driven by uncertainty influenced by adaptive/reactive human attacker decisions (unlike the probability of events like car accidents  or diseases which stay relatively constant)</a:t>
            </a:r>
          </a:p>
          <a:p>
            <a:pPr marL="0" indent="0">
              <a:buFont typeface="Arial" panose="020B0604020202020204" pitchFamily="34" charset="0"/>
              <a:buNone/>
            </a:pPr>
            <a:endParaRPr lang="en-US" dirty="0">
              <a:solidFill>
                <a:schemeClr val="tx1">
                  <a:lumMod val="50000"/>
                </a:schemeClr>
              </a:solidFill>
            </a:endParaRPr>
          </a:p>
          <a:p>
            <a:pPr marL="0" indent="0">
              <a:buFont typeface="Arial" panose="020B0604020202020204" pitchFamily="34" charset="0"/>
              <a:buNone/>
            </a:pPr>
            <a:r>
              <a:rPr lang="en-US" b="1" u="none" dirty="0">
                <a:solidFill>
                  <a:schemeClr val="tx1">
                    <a:lumMod val="50000"/>
                  </a:schemeClr>
                </a:solidFill>
              </a:rPr>
              <a:t>CLICK 1</a:t>
            </a:r>
          </a:p>
          <a:p>
            <a:pPr marL="0" indent="0">
              <a:buFont typeface="Arial" panose="020B0604020202020204" pitchFamily="34" charset="0"/>
              <a:buNone/>
            </a:pPr>
            <a:endParaRPr lang="en-US" b="1" i="1" u="none" dirty="0">
              <a:solidFill>
                <a:schemeClr val="tx1">
                  <a:lumMod val="50000"/>
                </a:schemeClr>
              </a:solidFill>
            </a:endParaRPr>
          </a:p>
          <a:p>
            <a:pPr marL="0" lvl="0" indent="0">
              <a:buFont typeface="Arial" panose="020B0604020202020204" pitchFamily="34" charset="0"/>
              <a:buNone/>
            </a:pPr>
            <a:r>
              <a:rPr lang="en-US" b="1" dirty="0">
                <a:solidFill>
                  <a:schemeClr val="tx1">
                    <a:lumMod val="50000"/>
                  </a:schemeClr>
                </a:solidFill>
              </a:rPr>
              <a:t>Defender Investment </a:t>
            </a:r>
            <a:r>
              <a:rPr lang="en-US" dirty="0">
                <a:solidFill>
                  <a:schemeClr val="tx1">
                    <a:lumMod val="50000"/>
                  </a:schemeClr>
                </a:solidFill>
              </a:rPr>
              <a:t>is composed of </a:t>
            </a:r>
          </a:p>
          <a:p>
            <a:pPr marL="228600" lvl="0" indent="-228600">
              <a:buFont typeface="Arial" panose="020B0604020202020204" pitchFamily="34" charset="0"/>
              <a:buAutoNum type="arabicPeriod"/>
            </a:pPr>
            <a:r>
              <a:rPr lang="en-US" dirty="0">
                <a:solidFill>
                  <a:schemeClr val="tx1">
                    <a:lumMod val="50000"/>
                  </a:schemeClr>
                </a:solidFill>
              </a:rPr>
              <a:t>Security budget for </a:t>
            </a:r>
            <a:r>
              <a:rPr lang="en-US" baseline="0" dirty="0">
                <a:solidFill>
                  <a:schemeClr val="tx1">
                    <a:lumMod val="50000"/>
                  </a:schemeClr>
                </a:solidFill>
              </a:rPr>
              <a:t>purchasing technology and </a:t>
            </a:r>
            <a:r>
              <a:rPr lang="en-US" dirty="0">
                <a:solidFill>
                  <a:schemeClr val="tx1">
                    <a:lumMod val="50000"/>
                  </a:schemeClr>
                </a:solidFill>
              </a:rPr>
              <a:t>hiring/rewarding</a:t>
            </a:r>
            <a:r>
              <a:rPr lang="en-US" baseline="0" dirty="0">
                <a:solidFill>
                  <a:schemeClr val="tx1">
                    <a:lumMod val="50000"/>
                  </a:schemeClr>
                </a:solidFill>
              </a:rPr>
              <a:t> people</a:t>
            </a:r>
          </a:p>
          <a:p>
            <a:pPr marL="228600" lvl="0" indent="-228600">
              <a:buFont typeface="Arial" panose="020B0604020202020204" pitchFamily="34" charset="0"/>
              <a:buAutoNum type="arabicPeriod"/>
            </a:pPr>
            <a:r>
              <a:rPr lang="en-US" baseline="0" dirty="0">
                <a:solidFill>
                  <a:schemeClr val="tx1">
                    <a:lumMod val="50000"/>
                  </a:schemeClr>
                </a:solidFill>
              </a:rPr>
              <a:t>The time and attention of the team members you have hired</a:t>
            </a:r>
          </a:p>
          <a:p>
            <a:pPr marL="0" lvl="0" indent="0">
              <a:buFont typeface="Arial" panose="020B0604020202020204" pitchFamily="34" charset="0"/>
              <a:buNone/>
            </a:pPr>
            <a:endParaRPr lang="en-US" baseline="0"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dirty="0">
                <a:solidFill>
                  <a:schemeClr val="tx1">
                    <a:lumMod val="50000"/>
                  </a:schemeClr>
                </a:solidFill>
              </a:rPr>
              <a:t>CLICK 2</a:t>
            </a:r>
          </a:p>
          <a:p>
            <a:pPr marL="0" lvl="0" indent="0">
              <a:buFont typeface="Arial" panose="020B0604020202020204" pitchFamily="34" charset="0"/>
              <a:buNone/>
            </a:pPr>
            <a:endParaRPr lang="en-US" baseline="0" dirty="0">
              <a:solidFill>
                <a:schemeClr val="tx1">
                  <a:lumMod val="50000"/>
                </a:schemeClr>
              </a:solidFill>
            </a:endParaRPr>
          </a:p>
          <a:p>
            <a:pPr marL="0" indent="0">
              <a:buFont typeface="Arial" panose="020B0604020202020204" pitchFamily="34" charset="0"/>
              <a:buNone/>
            </a:pPr>
            <a:r>
              <a:rPr lang="en-US" b="1" dirty="0">
                <a:solidFill>
                  <a:schemeClr val="tx1">
                    <a:lumMod val="50000"/>
                  </a:schemeClr>
                </a:solidFill>
              </a:rPr>
              <a:t>Defender Return </a:t>
            </a:r>
            <a:r>
              <a:rPr lang="en-US" dirty="0">
                <a:solidFill>
                  <a:schemeClr val="tx1">
                    <a:lumMod val="50000"/>
                  </a:schemeClr>
                </a:solidFill>
              </a:rPr>
              <a:t>is composed of your</a:t>
            </a:r>
            <a:r>
              <a:rPr lang="en-US" baseline="0" dirty="0">
                <a:solidFill>
                  <a:schemeClr val="tx1">
                    <a:lumMod val="50000"/>
                  </a:schemeClr>
                </a:solidFill>
              </a:rPr>
              <a:t> </a:t>
            </a:r>
            <a:r>
              <a:rPr lang="en-US" dirty="0">
                <a:solidFill>
                  <a:schemeClr val="tx1">
                    <a:lumMod val="50000"/>
                  </a:schemeClr>
                </a:solidFill>
              </a:rPr>
              <a:t>ability to</a:t>
            </a:r>
          </a:p>
          <a:p>
            <a:pPr marL="228600" indent="-228600">
              <a:buFont typeface="Arial" panose="020B0604020202020204" pitchFamily="34" charset="0"/>
              <a:buAutoNum type="arabicPeriod"/>
            </a:pPr>
            <a:r>
              <a:rPr lang="en-US" dirty="0">
                <a:solidFill>
                  <a:schemeClr val="tx1">
                    <a:lumMod val="50000"/>
                  </a:schemeClr>
                </a:solidFill>
              </a:rPr>
              <a:t>Reduce the attacker's ROI which has the effect</a:t>
            </a:r>
            <a:r>
              <a:rPr lang="en-US" baseline="0" dirty="0">
                <a:solidFill>
                  <a:schemeClr val="tx1">
                    <a:lumMod val="50000"/>
                  </a:schemeClr>
                </a:solidFill>
              </a:rPr>
              <a:t> of</a:t>
            </a:r>
          </a:p>
          <a:p>
            <a:pPr marL="685800" lvl="1" indent="-228600">
              <a:buFont typeface="+mj-lt"/>
              <a:buAutoNum type="alphaLcPeriod"/>
            </a:pPr>
            <a:r>
              <a:rPr lang="en-US" dirty="0">
                <a:solidFill>
                  <a:schemeClr val="tx1">
                    <a:lumMod val="50000"/>
                  </a:schemeClr>
                </a:solidFill>
              </a:rPr>
              <a:t>Discouraging opportunistic attackers who will move on to another target that</a:t>
            </a:r>
            <a:r>
              <a:rPr lang="en-US" baseline="0" dirty="0">
                <a:solidFill>
                  <a:schemeClr val="tx1">
                    <a:lumMod val="50000"/>
                  </a:schemeClr>
                </a:solidFill>
              </a:rPr>
              <a:t> is easier to attack</a:t>
            </a:r>
            <a:endParaRPr lang="en-US" dirty="0">
              <a:solidFill>
                <a:schemeClr val="tx1">
                  <a:lumMod val="50000"/>
                </a:schemeClr>
              </a:solidFill>
            </a:endParaRPr>
          </a:p>
          <a:p>
            <a:pPr marL="685800" lvl="1" indent="-228600">
              <a:buFont typeface="+mj-lt"/>
              <a:buAutoNum type="alphaLcPeriod"/>
            </a:pPr>
            <a:r>
              <a:rPr lang="en-US" dirty="0">
                <a:solidFill>
                  <a:schemeClr val="tx1">
                    <a:lumMod val="50000"/>
                  </a:schemeClr>
                </a:solidFill>
              </a:rPr>
              <a:t>Reducing the frequency</a:t>
            </a:r>
            <a:r>
              <a:rPr lang="en-US" baseline="0" dirty="0">
                <a:solidFill>
                  <a:schemeClr val="tx1">
                    <a:lumMod val="50000"/>
                  </a:schemeClr>
                </a:solidFill>
              </a:rPr>
              <a:t>/success of determined adversaries who are targeting your organization specifically</a:t>
            </a:r>
          </a:p>
          <a:p>
            <a:pPr marL="228600" lvl="0" indent="-228600">
              <a:buFont typeface="Arial" panose="020B0604020202020204" pitchFamily="34" charset="0"/>
              <a:buAutoNum type="arabicPeriod"/>
            </a:pPr>
            <a:r>
              <a:rPr lang="en-US" dirty="0">
                <a:solidFill>
                  <a:schemeClr val="tx1">
                    <a:lumMod val="50000"/>
                  </a:schemeClr>
                </a:solidFill>
              </a:rPr>
              <a:t>Reduce the business impact of any attack on your organization</a:t>
            </a:r>
          </a:p>
          <a:p>
            <a:pPr marL="0" lvl="0" indent="0">
              <a:buFont typeface="Arial" panose="020B0604020202020204" pitchFamily="34" charset="0"/>
              <a:buNone/>
            </a:pPr>
            <a:endParaRPr lang="en-US" dirty="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none" dirty="0">
                <a:solidFill>
                  <a:schemeClr val="tx1">
                    <a:lumMod val="50000"/>
                  </a:schemeClr>
                </a:solidFill>
              </a:rPr>
              <a:t>CLICK 3</a:t>
            </a:r>
          </a:p>
          <a:p>
            <a:pPr marL="0" lvl="0" indent="0">
              <a:buFont typeface="Arial" panose="020B0604020202020204" pitchFamily="34" charset="0"/>
              <a:buNone/>
            </a:pPr>
            <a:endParaRPr lang="en-US" dirty="0">
              <a:solidFill>
                <a:schemeClr val="tx1">
                  <a:lumMod val="50000"/>
                </a:schemeClr>
              </a:solidFill>
            </a:endParaRPr>
          </a:p>
          <a:p>
            <a:pPr marL="0" lvl="0" indent="0">
              <a:buFont typeface="Arial" panose="020B0604020202020204" pitchFamily="34" charset="0"/>
              <a:buNone/>
            </a:pPr>
            <a:r>
              <a:rPr lang="en-US" b="1" dirty="0">
                <a:solidFill>
                  <a:schemeClr val="tx1">
                    <a:lumMod val="50000"/>
                  </a:schemeClr>
                </a:solidFill>
              </a:rPr>
              <a:t>Attacker ROI </a:t>
            </a:r>
            <a:r>
              <a:rPr lang="en-US" dirty="0">
                <a:solidFill>
                  <a:schemeClr val="tx1">
                    <a:lumMod val="50000"/>
                  </a:schemeClr>
                </a:solidFill>
              </a:rPr>
              <a:t>is an important factor that defenders must work</a:t>
            </a:r>
            <a:r>
              <a:rPr lang="en-US" baseline="0" dirty="0">
                <a:solidFill>
                  <a:schemeClr val="tx1">
                    <a:lumMod val="50000"/>
                  </a:schemeClr>
                </a:solidFill>
              </a:rPr>
              <a:t> to influence</a:t>
            </a:r>
          </a:p>
          <a:p>
            <a:pPr marL="171450" lvl="0" indent="-171450">
              <a:buFont typeface="Arial" panose="020B0604020202020204" pitchFamily="34" charset="0"/>
              <a:buChar char="•"/>
            </a:pPr>
            <a:r>
              <a:rPr lang="en-US" b="1" baseline="0" dirty="0">
                <a:solidFill>
                  <a:schemeClr val="tx1">
                    <a:lumMod val="50000"/>
                  </a:schemeClr>
                </a:solidFill>
              </a:rPr>
              <a:t>Attacker Return </a:t>
            </a:r>
            <a:r>
              <a:rPr lang="en-US" baseline="0" dirty="0">
                <a:solidFill>
                  <a:schemeClr val="tx1">
                    <a:lumMod val="50000"/>
                  </a:schemeClr>
                </a:solidFill>
              </a:rPr>
              <a:t>is largely out of the influence/control of individual defenders (e.g. black market availability, law enforcement effectiveness, etc.) so we don’t recommend spending a lot of time/attention on this. </a:t>
            </a:r>
          </a:p>
          <a:p>
            <a:pPr marL="171450" lvl="0" indent="-171450">
              <a:buFont typeface="Arial" panose="020B0604020202020204" pitchFamily="34" charset="0"/>
              <a:buChar char="•"/>
            </a:pPr>
            <a:r>
              <a:rPr lang="en-US" b="1" baseline="0" dirty="0">
                <a:solidFill>
                  <a:schemeClr val="tx1">
                    <a:lumMod val="50000"/>
                  </a:schemeClr>
                </a:solidFill>
              </a:rPr>
              <a:t>Attacker Investment </a:t>
            </a:r>
            <a:r>
              <a:rPr lang="en-US" baseline="0" dirty="0">
                <a:solidFill>
                  <a:schemeClr val="tx1">
                    <a:lumMod val="50000"/>
                  </a:schemeClr>
                </a:solidFill>
              </a:rPr>
              <a:t>is the best opportunity for a defender to influence success. By adopting a strategy that is focused on defeating the cheapest attack mechanisms, you can force an attacker to invest more money/time/resources into more methods to successfully attack you. This reduces their chances of success, limits or slows the successes they do have, and can deter some attackers from targeting you. </a:t>
            </a:r>
          </a:p>
          <a:p>
            <a:pPr marL="171450" lvl="0" indent="-171450">
              <a:buFont typeface="Arial" panose="020B0604020202020204" pitchFamily="34" charset="0"/>
              <a:buChar char="•"/>
            </a:pPr>
            <a:endParaRPr lang="en-US" dirty="0">
              <a:solidFill>
                <a:schemeClr val="tx1">
                  <a:lumMod val="50000"/>
                </a:schemeClr>
              </a:solidFill>
            </a:endParaRPr>
          </a:p>
          <a:p>
            <a:pPr marL="0" lvl="0" indent="0">
              <a:buFont typeface="Arial" panose="020B0604020202020204" pitchFamily="34" charset="0"/>
              <a:buNone/>
            </a:pPr>
            <a:endParaRPr lang="en-US" baseline="0" dirty="0">
              <a:solidFill>
                <a:schemeClr val="tx1">
                  <a:lumMod val="50000"/>
                </a:schemeClr>
              </a:solidFill>
            </a:endParaRPr>
          </a:p>
          <a:p>
            <a:pPr marL="0" lvl="0" indent="0">
              <a:buFont typeface="Arial" panose="020B0604020202020204" pitchFamily="34" charset="0"/>
              <a:buNone/>
            </a:pPr>
            <a:endParaRPr lang="en-US" dirty="0">
              <a:solidFill>
                <a:schemeClr val="tx1">
                  <a:lumMod val="50000"/>
                </a:schemeClr>
              </a:solidFill>
            </a:endParaRPr>
          </a:p>
          <a:p>
            <a:pPr marL="685800" lvl="1" indent="-228600">
              <a:buFont typeface="Arial" panose="020B0604020202020204" pitchFamily="34" charset="0"/>
              <a:buAutoNum type="arabicPeriod"/>
            </a:pPr>
            <a:endParaRPr lang="en-US"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66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2720D24-3B07-6456-792C-767672802056}"/>
              </a:ext>
            </a:extLst>
          </p:cNvPr>
          <p:cNvSpPr>
            <a:spLocks noGrp="1" noChangeArrowheads="1"/>
          </p:cNvSpPr>
          <p:nvPr>
            <p:ph type="sldNum" sz="quarter" idx="5"/>
          </p:nvPr>
        </p:nvSpPr>
        <p:spPr>
          <a:ln/>
        </p:spPr>
        <p:txBody>
          <a:bodyPr/>
          <a:lstStyle/>
          <a:p>
            <a:fld id="{7628B0F0-890A-43B3-973A-BC151A2CC403}" type="slidenum">
              <a:rPr lang="en-US" altLang="en-US"/>
              <a:pPr/>
              <a:t>32</a:t>
            </a:fld>
            <a:endParaRPr lang="en-US" altLang="en-US"/>
          </a:p>
        </p:txBody>
      </p:sp>
      <p:sp>
        <p:nvSpPr>
          <p:cNvPr id="49154" name="Rectangle 2">
            <a:extLst>
              <a:ext uri="{FF2B5EF4-FFF2-40B4-BE49-F238E27FC236}">
                <a16:creationId xmlns:a16="http://schemas.microsoft.com/office/drawing/2014/main" id="{D1DA789F-92E4-622C-ECD2-9650F5BDDBAE}"/>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5A674FFE-338C-AB3E-F3B5-F1D7F9118A21}"/>
              </a:ext>
            </a:extLst>
          </p:cNvPr>
          <p:cNvSpPr>
            <a:spLocks noGrp="1" noChangeArrowheads="1"/>
          </p:cNvSpPr>
          <p:nvPr>
            <p:ph type="body" idx="1"/>
          </p:nvPr>
        </p:nvSpPr>
        <p:spPr>
          <a:xfrm>
            <a:off x="914400" y="4343400"/>
            <a:ext cx="5029200" cy="4114800"/>
          </a:xfrm>
        </p:spPr>
        <p:txBody>
          <a:bodyPr/>
          <a:lstStyle/>
          <a:p>
            <a:r>
              <a:rPr lang="en-US" altLang="en-US" sz="1000" b="1"/>
              <a:t>Top-down Approach to Security Implementation</a:t>
            </a:r>
          </a:p>
          <a:p>
            <a:r>
              <a:rPr lang="en-US" altLang="en-US" sz="1000"/>
              <a:t>An alternative approach, which has a higher probability of success, is called the top-down approach. The project is initiated by upper management who issue policy, procedures and processes, dictate the goals and expected outcomes of the project, and determine who is accountable for each of the required actions.  </a:t>
            </a:r>
          </a:p>
          <a:p>
            <a:r>
              <a:rPr lang="en-US" altLang="en-US" sz="1000"/>
              <a:t>The top-down approach has strong upper management support, a dedicated champion, dedicated funding, clear planning and the opportunity to influence organizational culture.  </a:t>
            </a:r>
          </a:p>
          <a:p>
            <a:r>
              <a:rPr lang="en-US" altLang="en-US" sz="1000"/>
              <a:t>The most successful top-down approach also involves a formal development strategy referred to as a systems development life cycle.</a:t>
            </a:r>
          </a:p>
          <a:p>
            <a:endParaRPr lang="en-US" altLang="en-US" sz="10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2F08721-7182-C7DD-48B8-2B65990FE66E}"/>
              </a:ext>
            </a:extLst>
          </p:cNvPr>
          <p:cNvSpPr>
            <a:spLocks noGrp="1" noChangeArrowheads="1"/>
          </p:cNvSpPr>
          <p:nvPr>
            <p:ph type="sldNum" sz="quarter" idx="5"/>
          </p:nvPr>
        </p:nvSpPr>
        <p:spPr>
          <a:ln/>
        </p:spPr>
        <p:txBody>
          <a:bodyPr/>
          <a:lstStyle/>
          <a:p>
            <a:fld id="{248A3E5B-D447-47A6-BBA5-5592A3C51BE7}" type="slidenum">
              <a:rPr lang="en-US" altLang="en-US"/>
              <a:pPr/>
              <a:t>33</a:t>
            </a:fld>
            <a:endParaRPr lang="en-US" altLang="en-US"/>
          </a:p>
        </p:txBody>
      </p:sp>
      <p:sp>
        <p:nvSpPr>
          <p:cNvPr id="80898" name="Rectangle 2">
            <a:extLst>
              <a:ext uri="{FF2B5EF4-FFF2-40B4-BE49-F238E27FC236}">
                <a16:creationId xmlns:a16="http://schemas.microsoft.com/office/drawing/2014/main" id="{BCC648BE-6221-CD51-0F6F-27D85E7E87D6}"/>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0AA6E63B-8484-9F28-B4FB-320CEF40CB8E}"/>
              </a:ext>
            </a:extLst>
          </p:cNvPr>
          <p:cNvSpPr>
            <a:spLocks noGrp="1" noChangeArrowheads="1"/>
          </p:cNvSpPr>
          <p:nvPr>
            <p:ph type="body" idx="1"/>
          </p:nvPr>
        </p:nvSpPr>
        <p:spPr>
          <a:xfrm>
            <a:off x="914400" y="4343400"/>
            <a:ext cx="5029200" cy="4114800"/>
          </a:xfrm>
        </p:spPr>
        <p:txBody>
          <a:bodyPr/>
          <a:lstStyle/>
          <a:p>
            <a:r>
              <a:rPr lang="en-US" altLang="en-US" sz="1000" b="1"/>
              <a:t>Security Professionals And The Organization</a:t>
            </a:r>
          </a:p>
          <a:p>
            <a:r>
              <a:rPr lang="en-US" altLang="en-US" sz="1000"/>
              <a:t>It takes a wide range of professionals to support a diverse information security program.  </a:t>
            </a:r>
          </a:p>
          <a:p>
            <a:r>
              <a:rPr lang="en-US" altLang="en-US" sz="1000"/>
              <a:t>To develop and execute specific security policies and procedures, additional administrative support and technical expertise is required </a:t>
            </a:r>
          </a:p>
          <a:p>
            <a:endParaRPr lang="en-US" altLang="en-US" sz="10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4177718-E964-BAC2-16B7-1411C8E97658}"/>
              </a:ext>
            </a:extLst>
          </p:cNvPr>
          <p:cNvSpPr>
            <a:spLocks noGrp="1" noChangeArrowheads="1"/>
          </p:cNvSpPr>
          <p:nvPr>
            <p:ph type="sldNum" sz="quarter" idx="5"/>
          </p:nvPr>
        </p:nvSpPr>
        <p:spPr>
          <a:ln/>
        </p:spPr>
        <p:txBody>
          <a:bodyPr/>
          <a:lstStyle/>
          <a:p>
            <a:fld id="{EEBE8EF0-08FC-4400-9F8F-ED241CA5028F}" type="slidenum">
              <a:rPr lang="en-US" altLang="en-US"/>
              <a:pPr/>
              <a:t>34</a:t>
            </a:fld>
            <a:endParaRPr lang="en-US" altLang="en-US"/>
          </a:p>
        </p:txBody>
      </p:sp>
      <p:sp>
        <p:nvSpPr>
          <p:cNvPr id="87042" name="Rectangle 2">
            <a:extLst>
              <a:ext uri="{FF2B5EF4-FFF2-40B4-BE49-F238E27FC236}">
                <a16:creationId xmlns:a16="http://schemas.microsoft.com/office/drawing/2014/main" id="{88CD04C2-C6C1-07FD-B6D9-E221DBC19C22}"/>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B9DC27C9-030D-8DE9-3CA5-766057B2A994}"/>
              </a:ext>
            </a:extLst>
          </p:cNvPr>
          <p:cNvSpPr>
            <a:spLocks noGrp="1" noChangeArrowheads="1"/>
          </p:cNvSpPr>
          <p:nvPr>
            <p:ph type="body" idx="1"/>
          </p:nvPr>
        </p:nvSpPr>
        <p:spPr>
          <a:xfrm>
            <a:off x="914400" y="4343400"/>
            <a:ext cx="5029200" cy="4114800"/>
          </a:xfrm>
        </p:spPr>
        <p:txBody>
          <a:bodyPr/>
          <a:lstStyle/>
          <a:p>
            <a:r>
              <a:rPr lang="en-US" altLang="en-US" sz="1000" b="1"/>
              <a:t>Data Ownership</a:t>
            </a:r>
          </a:p>
          <a:p>
            <a:r>
              <a:rPr lang="en-US" altLang="en-US" sz="1000"/>
              <a:t>Now that you understand the responsibilities of both senior management and the security project team, we can define the roles of those who own and safeguard the data.</a:t>
            </a:r>
          </a:p>
          <a:p>
            <a:r>
              <a:rPr lang="en-US" altLang="en-US" sz="1000"/>
              <a:t>Data Owner - responsible for the security and use of a particular set of information.  Data owners usually determine the level of data classification associated with the data, as well as changes to that classification required by organization change.  </a:t>
            </a:r>
          </a:p>
          <a:p>
            <a:r>
              <a:rPr lang="en-US" altLang="en-US" sz="1000"/>
              <a:t>Data Custodian - responsible for the storage, maintenance, and protection of the information.  The duties of a data custodian often include overseeing data storage and backups, implementing the specific procedures and policies laid out in the security policies and plans, and reporting to the data owner.  </a:t>
            </a:r>
          </a:p>
          <a:p>
            <a:r>
              <a:rPr lang="en-US" altLang="en-US" sz="1000"/>
              <a:t>Data Users - the end systems users who work with the information to perform their daily jobs supporting the mission of the organization.  Everyone in the organization is responsible for the security of data, so data users are included here as individuals with an information security role.</a:t>
            </a:r>
          </a:p>
          <a:p>
            <a:endParaRPr lang="en-US" altLang="en-US"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b="0" dirty="0"/>
              <a:t>Microsoft has invested into raising cost of attacks for attackers attempting to steal your credentials</a:t>
            </a:r>
          </a:p>
          <a:p>
            <a:endParaRPr lang="en-US" sz="1100" dirty="0"/>
          </a:p>
          <a:p>
            <a:r>
              <a:rPr lang="en-US" sz="1100" i="1" dirty="0"/>
              <a:t>Zero Touch - </a:t>
            </a:r>
            <a:r>
              <a:rPr lang="en-US" sz="1100" dirty="0"/>
              <a:t>The cheapest and easiest way for an attacker to get your users’ credentials it to download stolen credentials from a public password compromise, frequently called a “breach replay” attack</a:t>
            </a:r>
          </a:p>
          <a:p>
            <a:endParaRPr lang="en-US" sz="1100" dirty="0"/>
          </a:p>
          <a:p>
            <a:r>
              <a:rPr lang="en-US" sz="1100" b="1" dirty="0"/>
              <a:t>CLICK 1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BLUE/DEFENSE</a:t>
            </a:r>
          </a:p>
          <a:p>
            <a:r>
              <a:rPr lang="en-US" sz="1100" dirty="0"/>
              <a:t>Microsoft monitors sites where attackers post these credentials and reports on these leaked credentials in Azure Active Directory so you can have these users reset the password they shared between sites. (Note that the password hashes have to be synched to Azure AD for this feature to work)</a:t>
            </a:r>
          </a:p>
          <a:p>
            <a:endParaRPr lang="en-US" sz="1100" dirty="0"/>
          </a:p>
          <a:p>
            <a:r>
              <a:rPr lang="en-US" sz="1100" b="1" dirty="0"/>
              <a:t>RED/ATTACK</a:t>
            </a:r>
          </a:p>
          <a:p>
            <a:r>
              <a:rPr lang="en-US" sz="1100" i="1" dirty="0"/>
              <a:t>Low Touch - </a:t>
            </a:r>
            <a:r>
              <a:rPr lang="en-US" sz="1100" dirty="0"/>
              <a:t>This drives attackers into more expensive </a:t>
            </a:r>
            <a:r>
              <a:rPr lang="en-US" sz="1100" dirty="0" err="1"/>
              <a:t>attacksl</a:t>
            </a:r>
            <a:r>
              <a:rPr lang="en-US" sz="1100" dirty="0"/>
              <a:t> the next cheapest is a </a:t>
            </a:r>
            <a:r>
              <a:rPr lang="en-US" sz="1100" b="1" dirty="0"/>
              <a:t>low touch </a:t>
            </a:r>
            <a:r>
              <a:rPr lang="en-US" sz="1100" dirty="0"/>
              <a:t>attack using a phishing email that either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 Directs the user to enter their credentials into a fake logon website</a:t>
            </a:r>
          </a:p>
          <a:p>
            <a:pPr marL="0" indent="0">
              <a:buFont typeface="Arial" panose="020B0604020202020204" pitchFamily="34" charset="0"/>
              <a:buNone/>
            </a:pPr>
            <a:r>
              <a:rPr lang="en-US" sz="1100" dirty="0"/>
              <a:t>b. Uses a script or malware to steal credentials from the local machine (non-persistent)</a:t>
            </a:r>
          </a:p>
          <a:p>
            <a:endParaRPr lang="en-US" sz="1100" dirty="0"/>
          </a:p>
          <a:p>
            <a:r>
              <a:rPr lang="en-US" sz="1100" b="1" dirty="0"/>
              <a:t>CLICK 2</a:t>
            </a:r>
          </a:p>
          <a:p>
            <a:endParaRPr lang="en-US" sz="1100" dirty="0"/>
          </a:p>
          <a:p>
            <a:r>
              <a:rPr lang="en-US" sz="1100" b="1" dirty="0"/>
              <a:t>BLUE/DEFENSE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Office 365 ATP protects against malicious links in phishing email and Windows Defender </a:t>
            </a:r>
            <a:r>
              <a:rPr lang="en-US" sz="1100" dirty="0" err="1"/>
              <a:t>Smartscreen</a:t>
            </a:r>
            <a:r>
              <a:rPr lang="en-US" sz="1100" dirty="0"/>
              <a:t> is integrated into Microsoft browsers to protect against malicious websites</a:t>
            </a:r>
          </a:p>
          <a:p>
            <a:r>
              <a:rPr lang="en-US" sz="1100" dirty="0"/>
              <a:t>b. Windows 10 includes TPM hardware protections to prevent theft of both legacy enterprise credentials (Kerberos and NTLM protected by Credential Guard) as well as modern biometric credentials (Windows Hello)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RED/ATTACK</a:t>
            </a:r>
          </a:p>
          <a:p>
            <a:r>
              <a:rPr lang="en-US" sz="1100" i="1" dirty="0"/>
              <a:t>High Touch - </a:t>
            </a:r>
            <a:r>
              <a:rPr lang="en-US" sz="1100" dirty="0"/>
              <a:t>This drives attackers to a high touch operation that requires them to compromise a trusted device in order to steal your credentials. Attackers can either </a:t>
            </a:r>
          </a:p>
          <a:p>
            <a:pPr marL="171450" indent="-171450">
              <a:buFont typeface="Arial" panose="020B0604020202020204" pitchFamily="34" charset="0"/>
              <a:buChar char="•"/>
            </a:pPr>
            <a:r>
              <a:rPr lang="en-US" sz="1100" dirty="0"/>
              <a:t>Research and target the right person with spearphishing to install malware on their computer</a:t>
            </a:r>
          </a:p>
          <a:p>
            <a:pPr marL="171450" indent="-171450">
              <a:buFont typeface="Arial" panose="020B0604020202020204" pitchFamily="34" charset="0"/>
              <a:buChar char="•"/>
            </a:pPr>
            <a:r>
              <a:rPr lang="en-US" sz="1100" dirty="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CLICK 3</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BLUE/DEFENSE</a:t>
            </a:r>
          </a:p>
          <a:p>
            <a:pPr marL="0" indent="0">
              <a:buFont typeface="Arial" panose="020B0604020202020204" pitchFamily="34" charset="0"/>
              <a:buNone/>
            </a:pPr>
            <a:r>
              <a:rPr lang="en-US" sz="1100" dirty="0"/>
              <a:t>By using advanced host mitigation and detections built into Windows 10 that, you increase the chances the attack will fail or be detected/cleaned, forcing the attacker to start the operation over again, all of which further adds to the attacker cost. </a:t>
            </a:r>
          </a:p>
          <a:p>
            <a:endParaRPr lang="en-US" sz="11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579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Microsoft has invested into raising cost of attacks for attackers attempting to </a:t>
            </a:r>
            <a:r>
              <a:rPr lang="en-US" sz="1100" b="0" dirty="0"/>
              <a:t>abuse stolen credentials to</a:t>
            </a:r>
            <a:r>
              <a:rPr lang="en-US" sz="1100" dirty="0"/>
              <a:t> </a:t>
            </a:r>
            <a:r>
              <a:rPr lang="en-US" sz="1100" b="0" dirty="0"/>
              <a:t>access your cloud assets</a:t>
            </a:r>
          </a:p>
          <a:p>
            <a:endParaRPr lang="en-US" sz="1100" dirty="0"/>
          </a:p>
          <a:p>
            <a:r>
              <a:rPr lang="en-US" sz="1100" dirty="0"/>
              <a:t>This sequence assumes the adversary already has possession of a </a:t>
            </a:r>
            <a:r>
              <a:rPr lang="en-US" sz="1100" dirty="0" err="1"/>
              <a:t>a</a:t>
            </a:r>
            <a:r>
              <a:rPr lang="en-US" sz="1100" dirty="0"/>
              <a:t> valid credential in your Azure Active Directory</a:t>
            </a:r>
          </a:p>
          <a:p>
            <a:endParaRPr lang="en-US" sz="1100" dirty="0"/>
          </a:p>
          <a:p>
            <a:r>
              <a:rPr lang="en-US" sz="1100" dirty="0"/>
              <a:t>The cheapest and easiest way to use it to access cloud assets is to simply log on with the credential</a:t>
            </a:r>
          </a:p>
          <a:p>
            <a:endParaRPr lang="en-US" sz="1100" dirty="0"/>
          </a:p>
          <a:p>
            <a:r>
              <a:rPr lang="en-US" sz="1100" b="1" dirty="0"/>
              <a:t>CLICK 1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BLUE/DEFENSE</a:t>
            </a:r>
          </a:p>
          <a:p>
            <a:r>
              <a:rPr lang="en-US" sz="1100" dirty="0"/>
              <a:t>Microsoft (and several partners) offer multi-factor authentication that sends single use codes to a mobile phone to validate possession of the phone</a:t>
            </a:r>
          </a:p>
          <a:p>
            <a:endParaRPr lang="en-US" sz="1100" dirty="0"/>
          </a:p>
          <a:p>
            <a:r>
              <a:rPr lang="en-US" sz="1100" b="1" dirty="0"/>
              <a:t>RED/ATTACK</a:t>
            </a:r>
          </a:p>
          <a:p>
            <a:r>
              <a:rPr lang="en-US" sz="1100" i="1" dirty="0"/>
              <a:t>Low Touch - </a:t>
            </a:r>
            <a:r>
              <a:rPr lang="en-US" sz="1100" dirty="0"/>
              <a:t>This drives attackers into more expensive attacks that requires them to compromise the user’s mobile device or set up a fake website for the user</a:t>
            </a:r>
          </a:p>
          <a:p>
            <a:r>
              <a:rPr lang="en-US" sz="1100" dirty="0"/>
              <a:t>(note that this will not work for a user that is running a trusted application for the MFA authentication such as the Azure MFA application)</a:t>
            </a:r>
          </a:p>
          <a:p>
            <a:endParaRPr lang="en-US" sz="1100" dirty="0"/>
          </a:p>
          <a:p>
            <a:r>
              <a:rPr lang="en-US" sz="1100" b="1" dirty="0"/>
              <a:t>CLICK 2</a:t>
            </a:r>
          </a:p>
          <a:p>
            <a:endParaRPr lang="en-US" sz="1100" dirty="0"/>
          </a:p>
          <a:p>
            <a:r>
              <a:rPr lang="en-US" sz="1100" b="1" dirty="0"/>
              <a:t>BLUE/DEFENSE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Azure AD Identity protections includes the ability to detect risky sign ins that reflect many risk factors. (Note that on-premises AD accounts need to have passwords synchronized to Azure AD in order to take advantage of this capability)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Azure AD Conditional access allows you to set policy based on the authentication risk level and the security health of the device being used for authentication, raising the amount of work (and cost) to mimic the valid user behavior so they can evade these defenses.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RED/ATTACK</a:t>
            </a:r>
          </a:p>
          <a:p>
            <a:r>
              <a:rPr lang="en-US" sz="1100" i="1" dirty="0"/>
              <a:t>High Touch - </a:t>
            </a:r>
            <a:r>
              <a:rPr lang="en-US" sz="1100" dirty="0"/>
              <a:t>This drives attackers to a high touch operation that requires them to compromise a trusted device in order to steal your credentials. The attacker would need to either </a:t>
            </a:r>
          </a:p>
          <a:p>
            <a:pPr marL="171450" indent="-171450">
              <a:buFont typeface="Arial" panose="020B0604020202020204" pitchFamily="34" charset="0"/>
              <a:buChar char="•"/>
            </a:pPr>
            <a:r>
              <a:rPr lang="en-US" sz="1100" dirty="0"/>
              <a:t>Research and target the right person with spearphishing to install malware on their computer</a:t>
            </a:r>
          </a:p>
          <a:p>
            <a:pPr marL="171450" indent="-171450">
              <a:buFont typeface="Arial" panose="020B0604020202020204" pitchFamily="34" charset="0"/>
              <a:buChar char="•"/>
            </a:pPr>
            <a:r>
              <a:rPr lang="en-US" sz="1100" dirty="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CLICK 3</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BLUE/DEFENSE</a:t>
            </a:r>
          </a:p>
          <a:p>
            <a:pPr marL="0" indent="0">
              <a:buFont typeface="Arial" panose="020B0604020202020204" pitchFamily="34" charset="0"/>
              <a:buNone/>
            </a:pPr>
            <a:r>
              <a:rPr lang="en-US" sz="1100" dirty="0"/>
              <a:t>By using advanced host mitigation and detections built into Windows 10 that, you increase the chances the attack will fail or be detected/cleaned, forcing the attacker to start the operation over again, all of which further adds to the attacker cost.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Additionally, if the account being used for lateral traversal is an on-premises Active Directory account, this can be detected using Azure Advanced Threat Protection (or Advanced Threat Analytics capability that builds a profile for each user’s normal behavior and reports anomalies.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04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Takeaway: </a:t>
            </a:r>
            <a:r>
              <a:rPr lang="en-US" sz="1100" dirty="0"/>
              <a:t>Microsoft has invested into raising cost of attacks for attackers attempting to steal </a:t>
            </a:r>
            <a:r>
              <a:rPr lang="en-US" sz="1100" b="0" dirty="0"/>
              <a:t>credentials to access your on-premises assets</a:t>
            </a:r>
          </a:p>
          <a:p>
            <a:endParaRPr lang="en-US" sz="1100" dirty="0"/>
          </a:p>
          <a:p>
            <a:r>
              <a:rPr lang="en-US" sz="1100" dirty="0"/>
              <a:t>Assuming the adversary has stolen a valid Active Directory user credential, the cheapest and easiest way to use it to access on premises assets is to simply log on with the credential directly to a published application (Outlook Web App (OWA)or other corporate application in the extranet) or use it to VPN into your corporate network. </a:t>
            </a:r>
          </a:p>
          <a:p>
            <a:endParaRPr lang="en-US" sz="1100" dirty="0"/>
          </a:p>
          <a:p>
            <a:r>
              <a:rPr lang="en-US" sz="1100" b="1" dirty="0"/>
              <a:t>CLICK 1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BLUE/DEFENSE</a:t>
            </a:r>
          </a:p>
          <a:p>
            <a:r>
              <a:rPr lang="en-US" sz="1100" dirty="0"/>
              <a:t>Several Microsoft partners offer solutions to require multi-factor authentication for VPNs and published websites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RED/ATTACK</a:t>
            </a:r>
          </a:p>
          <a:p>
            <a:r>
              <a:rPr lang="en-US" sz="1100" i="1" dirty="0"/>
              <a:t>High Touch - </a:t>
            </a:r>
            <a:r>
              <a:rPr lang="en-US" sz="1100" dirty="0"/>
              <a:t>This drives attackers to a high touch operation that requires them to compromise a trusted device in order to steal your credentials. Attacker would need to either </a:t>
            </a:r>
          </a:p>
          <a:p>
            <a:pPr marL="171450" indent="-171450">
              <a:buFont typeface="Arial" panose="020B0604020202020204" pitchFamily="34" charset="0"/>
              <a:buChar char="•"/>
            </a:pPr>
            <a:r>
              <a:rPr lang="en-US" sz="1100" dirty="0"/>
              <a:t>Research and target the right person with spearphishing to install malware on their computer</a:t>
            </a:r>
          </a:p>
          <a:p>
            <a:pPr marL="171450" indent="-171450">
              <a:buFont typeface="Arial" panose="020B0604020202020204" pitchFamily="34" charset="0"/>
              <a:buChar char="•"/>
            </a:pPr>
            <a:r>
              <a:rPr lang="en-US" sz="1100" dirty="0"/>
              <a:t>Enter the environment through phishing any user and then perform lateral traversal to install malware on the targeted user’s computer and steal the credential</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CLICK 2</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b="1" dirty="0"/>
              <a:t>BLUE/DEFENSE</a:t>
            </a:r>
          </a:p>
          <a:p>
            <a:pPr marL="0" indent="0">
              <a:buFont typeface="Arial" panose="020B0604020202020204" pitchFamily="34" charset="0"/>
              <a:buNone/>
            </a:pPr>
            <a:r>
              <a:rPr lang="en-US" sz="1100" dirty="0"/>
              <a:t>You can further increase the attacker’s cost by using advanced host detections built into Windows 10 that increase the chances the attacker will be detected and have to start the operation over before achieving their objective.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Additionally, the attack can be detected using Azure Advanced Threat Protection (or Advanced Threat Analytics) capability that builds a profile for each user’s normal behavior and reports anomalies. </a:t>
            </a:r>
          </a:p>
          <a:p>
            <a:endParaRPr lang="en-US" sz="1100" dirty="0"/>
          </a:p>
          <a:p>
            <a:r>
              <a:rPr lang="en-US" sz="1100" b="1" dirty="0"/>
              <a:t>CLICK 3</a:t>
            </a:r>
          </a:p>
          <a:p>
            <a:endParaRPr lang="en-US" sz="1100" dirty="0"/>
          </a:p>
          <a:p>
            <a:r>
              <a:rPr lang="en-US" sz="1100" dirty="0"/>
              <a:t>Additionally, we see attackers use 3</a:t>
            </a:r>
            <a:r>
              <a:rPr lang="en-US" sz="1100" baseline="30000" dirty="0"/>
              <a:t>rd</a:t>
            </a:r>
            <a:r>
              <a:rPr lang="en-US" sz="1100" dirty="0"/>
              <a:t> party suppliers and partners to get access to these on premises resources. They compromise the 3</a:t>
            </a:r>
            <a:r>
              <a:rPr lang="en-US" sz="1100" baseline="30000" dirty="0"/>
              <a:t>rd</a:t>
            </a:r>
            <a:r>
              <a:rPr lang="en-US" sz="1100" dirty="0"/>
              <a:t> party and take advantage of the access path that the organization has opened for these suppliers to do business with the target organization. </a:t>
            </a:r>
          </a:p>
          <a:p>
            <a:endParaRPr lang="en-US" sz="1100" dirty="0"/>
          </a:p>
          <a:p>
            <a:r>
              <a:rPr lang="en-US" sz="1100" b="1" u="sng" dirty="0"/>
              <a:t>Additional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0" dirty="0">
                <a:ea typeface="Segoe UI" pitchFamily="34" charset="0"/>
                <a:cs typeface="Segoe UI" pitchFamily="34" charset="0"/>
              </a:rPr>
              <a:t>Note that accessing an asset shared via Azure Application Proxy or similar capability that leverages Azure AD authentication would be categorized as a cloud scenario</a:t>
            </a:r>
          </a:p>
          <a:p>
            <a:endParaRPr lang="en-US" sz="1100" dirty="0"/>
          </a:p>
          <a:p>
            <a:endParaRPr lang="en-US" sz="11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9E2BAC-54EE-4500-A32C-ABC24D37156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47979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BCA0961-DF58-0648-C962-59E14774066C}"/>
              </a:ext>
            </a:extLst>
          </p:cNvPr>
          <p:cNvSpPr>
            <a:spLocks noGrp="1" noChangeArrowheads="1"/>
          </p:cNvSpPr>
          <p:nvPr>
            <p:ph type="sldNum" sz="quarter" idx="5"/>
          </p:nvPr>
        </p:nvSpPr>
        <p:spPr>
          <a:ln/>
        </p:spPr>
        <p:txBody>
          <a:bodyPr/>
          <a:lstStyle/>
          <a:p>
            <a:fld id="{B4612A77-3C54-4D11-84E9-0AD7C809496A}" type="slidenum">
              <a:rPr lang="ar-SA" altLang="en-US"/>
              <a:pPr/>
              <a:t>8</a:t>
            </a:fld>
            <a:endParaRPr lang="en-US" altLang="en-US"/>
          </a:p>
        </p:txBody>
      </p:sp>
      <p:sp>
        <p:nvSpPr>
          <p:cNvPr id="18434" name="Rectangle 2">
            <a:extLst>
              <a:ext uri="{FF2B5EF4-FFF2-40B4-BE49-F238E27FC236}">
                <a16:creationId xmlns:a16="http://schemas.microsoft.com/office/drawing/2014/main" id="{51E14175-2845-08B2-3194-2A97B99A3A8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1E4A1595-76BB-EA9B-40EE-C853D1445897}"/>
              </a:ext>
            </a:extLst>
          </p:cNvPr>
          <p:cNvSpPr>
            <a:spLocks noGrp="1" noChangeArrowheads="1"/>
          </p:cNvSpPr>
          <p:nvPr>
            <p:ph type="body" idx="1"/>
          </p:nvPr>
        </p:nvSpPr>
        <p:spPr>
          <a:xfrm>
            <a:off x="889000" y="4700588"/>
            <a:ext cx="4891088" cy="4452937"/>
          </a:xfrm>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A1B64BD-E163-54B1-5F38-8C2496087D12}"/>
              </a:ext>
            </a:extLst>
          </p:cNvPr>
          <p:cNvSpPr>
            <a:spLocks noGrp="1" noChangeArrowheads="1"/>
          </p:cNvSpPr>
          <p:nvPr>
            <p:ph type="sldNum" sz="quarter" idx="5"/>
          </p:nvPr>
        </p:nvSpPr>
        <p:spPr>
          <a:ln/>
        </p:spPr>
        <p:txBody>
          <a:bodyPr/>
          <a:lstStyle/>
          <a:p>
            <a:fld id="{DCAE7DC5-D680-4FB7-B190-784D2EA2B27D}" type="slidenum">
              <a:rPr lang="en-US" altLang="en-US"/>
              <a:pPr/>
              <a:t>10</a:t>
            </a:fld>
            <a:endParaRPr lang="en-US" altLang="en-US"/>
          </a:p>
        </p:txBody>
      </p:sp>
      <p:sp>
        <p:nvSpPr>
          <p:cNvPr id="32770" name="Rectangle 2">
            <a:extLst>
              <a:ext uri="{FF2B5EF4-FFF2-40B4-BE49-F238E27FC236}">
                <a16:creationId xmlns:a16="http://schemas.microsoft.com/office/drawing/2014/main" id="{ECC76E21-38C6-2D69-3C13-1F8889FAA23B}"/>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6C2BB629-475B-9AD5-3661-89BA9CEAF1A9}"/>
              </a:ext>
            </a:extLst>
          </p:cNvPr>
          <p:cNvSpPr>
            <a:spLocks noGrp="1" noChangeArrowheads="1"/>
          </p:cNvSpPr>
          <p:nvPr>
            <p:ph type="body" idx="1"/>
          </p:nvPr>
        </p:nvSpPr>
        <p:spPr>
          <a:xfrm>
            <a:off x="914400" y="4343400"/>
            <a:ext cx="5029200" cy="4114800"/>
          </a:xfrm>
        </p:spPr>
        <p:txBody>
          <a:bodyPr/>
          <a:lstStyle/>
          <a:p>
            <a:r>
              <a:rPr lang="en-US" altLang="en-US"/>
              <a:t>This graphic informs the fundamental approach of the chapter and can be used to illustrate the intersection of information states (x-axis), key objectives of C.I.A. (y-axis) and the three primary means to implement (policy, education and technology).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D19B3EFF-7B6B-0A72-CDE6-233E91925A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Times New Roman" panose="02020603050405020304" pitchFamily="18" charset="0"/>
              </a:defRPr>
            </a:lvl1pPr>
            <a:lvl2pPr marL="742950" indent="-285750" eaLnBrk="0" hangingPunct="0">
              <a:defRPr sz="4400">
                <a:solidFill>
                  <a:schemeClr val="tx1"/>
                </a:solidFill>
                <a:latin typeface="Times New Roman" panose="02020603050405020304" pitchFamily="18" charset="0"/>
              </a:defRPr>
            </a:lvl2pPr>
            <a:lvl3pPr marL="1143000" indent="-228600" eaLnBrk="0" hangingPunct="0">
              <a:defRPr sz="4400">
                <a:solidFill>
                  <a:schemeClr val="tx1"/>
                </a:solidFill>
                <a:latin typeface="Times New Roman" panose="02020603050405020304" pitchFamily="18" charset="0"/>
              </a:defRPr>
            </a:lvl3pPr>
            <a:lvl4pPr marL="1600200" indent="-228600" eaLnBrk="0" hangingPunct="0">
              <a:defRPr sz="4400">
                <a:solidFill>
                  <a:schemeClr val="tx1"/>
                </a:solidFill>
                <a:latin typeface="Times New Roman" panose="02020603050405020304" pitchFamily="18" charset="0"/>
              </a:defRPr>
            </a:lvl4pPr>
            <a:lvl5pPr marL="2057400" indent="-228600" eaLnBrk="0" hangingPunct="0">
              <a:defRPr sz="4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4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4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4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4400">
                <a:solidFill>
                  <a:schemeClr val="tx1"/>
                </a:solidFill>
                <a:latin typeface="Times New Roman" panose="02020603050405020304" pitchFamily="18" charset="0"/>
              </a:defRPr>
            </a:lvl9pPr>
          </a:lstStyle>
          <a:p>
            <a:pPr eaLnBrk="1" hangingPunct="1"/>
            <a:fld id="{969B116D-F7AA-4305-923E-EB1AED5CAFB1}" type="slidenum">
              <a:rPr lang="en-US" altLang="en-US" sz="1300"/>
              <a:pPr eaLnBrk="1" hangingPunct="1"/>
              <a:t>11</a:t>
            </a:fld>
            <a:endParaRPr lang="en-US" altLang="en-US" sz="1300"/>
          </a:p>
        </p:txBody>
      </p:sp>
      <p:sp>
        <p:nvSpPr>
          <p:cNvPr id="51203" name="Rectangle 2">
            <a:extLst>
              <a:ext uri="{FF2B5EF4-FFF2-40B4-BE49-F238E27FC236}">
                <a16:creationId xmlns:a16="http://schemas.microsoft.com/office/drawing/2014/main" id="{6203D34F-7413-E018-39AA-F00C9B1AD60E}"/>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1135CDD2-30C6-1AC9-4598-BF888C2373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Introduction</a:t>
            </a:r>
          </a:p>
          <a:p>
            <a:r>
              <a:rPr lang="en-US" altLang="en-US"/>
              <a:t>The creation of an information security program begins with an information security blueprint, and before we can discuss the creation and development of a blueprint, it is important to look at management’s responsibility in shaping policy. </a:t>
            </a:r>
          </a:p>
          <a:p>
            <a:r>
              <a:rPr lang="en-US" altLang="en-US"/>
              <a:t>It is prudent for information security professionals to know the information security polices and how these policies contribute to the overall objectives of the organization.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1/25/2023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445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01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32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1844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491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1/25/2023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481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163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91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236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723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1/25/2023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256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1/25/2023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252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1/25/2023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134705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4" r:id="rId12"/>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 TargetMode="External"/><Relationship Id="rId13" Type="http://schemas.openxmlformats.org/officeDocument/2006/relationships/image" Target="../media/image10.png"/><Relationship Id="rId3" Type="http://schemas.openxmlformats.org/officeDocument/2006/relationships/image" Target="../media/image3.emf"/><Relationship Id="rId7" Type="http://schemas.openxmlformats.org/officeDocument/2006/relationships/image" Target="../media/image7.svg"/><Relationship Id="rId12" Type="http://schemas.openxmlformats.org/officeDocument/2006/relationships/hyperlink" Target="https://docs.microsoft.com/en-us/windows/threat-protection/windows-defender-antivirus/windows-defender-antivirus-in-windows-1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hyperlink" Target="https://docs.microsoft.com/en-us/windows/threat-protection/windows-defender-atp/windows-defender-advanced-threat-protection" TargetMode="External"/><Relationship Id="rId5" Type="http://schemas.openxmlformats.org/officeDocument/2006/relationships/image" Target="../media/image5.png"/><Relationship Id="rId15" Type="http://schemas.openxmlformats.org/officeDocument/2006/relationships/hyperlink" Target="https://docs.microsoft.com/en-us/azure-advanced-threat-protection/what-is-atp" TargetMode="External"/><Relationship Id="rId10" Type="http://schemas.openxmlformats.org/officeDocument/2006/relationships/hyperlink" Target="https://docs.microsoft.com/en-us/azure/multi-factor-authentication/" TargetMode="External"/><Relationship Id="rId4" Type="http://schemas.openxmlformats.org/officeDocument/2006/relationships/image" Target="../media/image4.jpg"/><Relationship Id="rId9" Type="http://schemas.openxmlformats.org/officeDocument/2006/relationships/hyperlink" Target="https://docs.microsoft.com/en-us/azure/active-directory/active-directory-identityprotection" TargetMode="External"/><Relationship Id="rId1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hyperlink" Target="https://docs.microsoft.com/en-us/windows/threat-protection/windows-defender-antivirus/windows-defender-antivirus-in-windows-10" TargetMode="External"/><Relationship Id="rId3" Type="http://schemas.openxmlformats.org/officeDocument/2006/relationships/image" Target="../media/image4.jpg"/><Relationship Id="rId7" Type="http://schemas.openxmlformats.org/officeDocument/2006/relationships/hyperlink" Target="https://docs.microsoft.com/en-us/windows/threat-protection/windows-defender-atp/windows-defender-advanced-threat-prote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hyperlink" Target="https://docs.microsoft.com/en-us/azure-advanced-threat-protection/what-is-atp" TargetMode="External"/><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B7856644-4E57-43F6-A462-9640874C8D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88"/>
          </a:xfrm>
          <a:prstGeom prst="rect">
            <a:avLst/>
          </a:prstGeom>
        </p:spPr>
      </p:pic>
      <p:sp>
        <p:nvSpPr>
          <p:cNvPr id="9" name="Rectangle 8">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28D5-E10E-42F1-B5F2-EA1A35DCFFA6}"/>
              </a:ext>
            </a:extLst>
          </p:cNvPr>
          <p:cNvSpPr>
            <a:spLocks noGrp="1"/>
          </p:cNvSpPr>
          <p:nvPr>
            <p:ph type="ctrTitle"/>
          </p:nvPr>
        </p:nvSpPr>
        <p:spPr>
          <a:xfrm>
            <a:off x="372723" y="4956811"/>
            <a:ext cx="11439414" cy="897439"/>
          </a:xfrm>
        </p:spPr>
        <p:txBody>
          <a:bodyPr>
            <a:normAutofit/>
          </a:bodyPr>
          <a:lstStyle/>
          <a:p>
            <a:r>
              <a:rPr lang="en-US" sz="4400" dirty="0">
                <a:solidFill>
                  <a:schemeClr val="tx1"/>
                </a:solidFill>
              </a:rPr>
              <a:t>Introduction</a:t>
            </a:r>
          </a:p>
        </p:txBody>
      </p:sp>
      <p:sp>
        <p:nvSpPr>
          <p:cNvPr id="3" name="Subtitle 2">
            <a:extLst>
              <a:ext uri="{FF2B5EF4-FFF2-40B4-BE49-F238E27FC236}">
                <a16:creationId xmlns:a16="http://schemas.microsoft.com/office/drawing/2014/main" id="{304629E4-8678-4A4F-8C8B-D5DEC750F417}"/>
              </a:ext>
            </a:extLst>
          </p:cNvPr>
          <p:cNvSpPr>
            <a:spLocks noGrp="1"/>
          </p:cNvSpPr>
          <p:nvPr>
            <p:ph type="subTitle" idx="1"/>
          </p:nvPr>
        </p:nvSpPr>
        <p:spPr>
          <a:xfrm>
            <a:off x="764275" y="5783001"/>
            <a:ext cx="10656310" cy="425961"/>
          </a:xfrm>
        </p:spPr>
        <p:txBody>
          <a:bodyPr>
            <a:normAutofit/>
          </a:bodyPr>
          <a:lstStyle/>
          <a:p>
            <a:pPr>
              <a:lnSpc>
                <a:spcPct val="100000"/>
              </a:lnSpc>
              <a:spcAft>
                <a:spcPts val="600"/>
              </a:spcAft>
            </a:pPr>
            <a:r>
              <a:rPr lang="en-US" sz="700" dirty="0">
                <a:solidFill>
                  <a:schemeClr val="tx1"/>
                </a:solidFill>
              </a:rPr>
              <a:t>CIS 360 – Prof. C. R. Johnson</a:t>
            </a:r>
          </a:p>
          <a:p>
            <a:pPr>
              <a:lnSpc>
                <a:spcPct val="100000"/>
              </a:lnSpc>
              <a:spcAft>
                <a:spcPts val="600"/>
              </a:spcAft>
            </a:pPr>
            <a:r>
              <a:rPr lang="en-US" sz="700" dirty="0">
                <a:solidFill>
                  <a:schemeClr val="tx1"/>
                </a:solidFill>
              </a:rPr>
              <a:t>University of Wisconsin – Stevens Point</a:t>
            </a:r>
          </a:p>
        </p:txBody>
      </p:sp>
    </p:spTree>
    <p:extLst>
      <p:ext uri="{BB962C8B-B14F-4D97-AF65-F5344CB8AC3E}">
        <p14:creationId xmlns:p14="http://schemas.microsoft.com/office/powerpoint/2010/main" val="20081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B9E0C02-6C80-7405-294E-BBC94BFE50AC}"/>
              </a:ext>
            </a:extLst>
          </p:cNvPr>
          <p:cNvSpPr>
            <a:spLocks noGrp="1" noChangeArrowheads="1"/>
          </p:cNvSpPr>
          <p:nvPr>
            <p:ph type="title"/>
          </p:nvPr>
        </p:nvSpPr>
        <p:spPr/>
        <p:txBody>
          <a:bodyPr/>
          <a:lstStyle/>
          <a:p>
            <a:r>
              <a:rPr lang="en-US" altLang="en-US" dirty="0" err="1">
                <a:solidFill>
                  <a:srgbClr val="FFFFFF"/>
                </a:solidFill>
              </a:rPr>
              <a:t>McCumber</a:t>
            </a:r>
            <a:r>
              <a:rPr lang="en-US" altLang="en-US" dirty="0">
                <a:solidFill>
                  <a:srgbClr val="FFFFFF"/>
                </a:solidFill>
              </a:rPr>
              <a:t> Cube</a:t>
            </a:r>
          </a:p>
        </p:txBody>
      </p:sp>
      <p:pic>
        <p:nvPicPr>
          <p:cNvPr id="31750" name="Picture 6">
            <a:extLst>
              <a:ext uri="{FF2B5EF4-FFF2-40B4-BE49-F238E27FC236}">
                <a16:creationId xmlns:a16="http://schemas.microsoft.com/office/drawing/2014/main" id="{EABBF436-34C0-C494-380D-CDC2E14299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1200" y="1887881"/>
            <a:ext cx="8229600" cy="4327525"/>
          </a:xfrm>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6">
            <a:extLst>
              <a:ext uri="{FF2B5EF4-FFF2-40B4-BE49-F238E27FC236}">
                <a16:creationId xmlns:a16="http://schemas.microsoft.com/office/drawing/2014/main" id="{B7389F3F-A9D6-FA94-EC85-9911FDF0D0F5}"/>
              </a:ext>
            </a:extLst>
          </p:cNvPr>
          <p:cNvSpPr>
            <a:spLocks noGrp="1" noChangeArrowheads="1"/>
          </p:cNvSpPr>
          <p:nvPr>
            <p:ph type="title"/>
          </p:nvPr>
        </p:nvSpPr>
        <p:spPr/>
        <p:txBody>
          <a:bodyPr/>
          <a:lstStyle/>
          <a:p>
            <a:r>
              <a:rPr lang="en-US" altLang="en-US" sz="3600" b="1"/>
              <a:t>Introduction</a:t>
            </a:r>
          </a:p>
        </p:txBody>
      </p:sp>
      <p:sp>
        <p:nvSpPr>
          <p:cNvPr id="5124" name="Rectangle 7">
            <a:extLst>
              <a:ext uri="{FF2B5EF4-FFF2-40B4-BE49-F238E27FC236}">
                <a16:creationId xmlns:a16="http://schemas.microsoft.com/office/drawing/2014/main" id="{F49FFE60-541E-37F8-8C6D-BBD27B07C7B5}"/>
              </a:ext>
            </a:extLst>
          </p:cNvPr>
          <p:cNvSpPr>
            <a:spLocks noGrp="1" noChangeArrowheads="1"/>
          </p:cNvSpPr>
          <p:nvPr>
            <p:ph idx="1"/>
          </p:nvPr>
        </p:nvSpPr>
        <p:spPr/>
        <p:txBody>
          <a:bodyPr>
            <a:normAutofit/>
          </a:bodyPr>
          <a:lstStyle/>
          <a:p>
            <a:pPr algn="just">
              <a:lnSpc>
                <a:spcPct val="90000"/>
              </a:lnSpc>
            </a:pPr>
            <a:r>
              <a:rPr lang="en-US" altLang="en-US" sz="2400" dirty="0"/>
              <a:t>To secure its network environment, organization must establish a functional and well-designed information security program</a:t>
            </a:r>
          </a:p>
          <a:p>
            <a:pPr algn="just">
              <a:lnSpc>
                <a:spcPct val="90000"/>
              </a:lnSpc>
            </a:pPr>
            <a:r>
              <a:rPr lang="en-US" altLang="en-US" sz="2400" dirty="0"/>
              <a:t>Information security program begins with creation or review of organization’s information security policies, standards, and practices</a:t>
            </a:r>
          </a:p>
          <a:p>
            <a:pPr algn="just">
              <a:lnSpc>
                <a:spcPct val="90000"/>
              </a:lnSpc>
            </a:pPr>
            <a:r>
              <a:rPr lang="en-US" altLang="en-US" sz="2400" dirty="0"/>
              <a:t>Selection or creation of information security architecture and development and use of detailed information security blueprint will create plan for future success</a:t>
            </a:r>
          </a:p>
          <a:p>
            <a:pPr algn="just">
              <a:lnSpc>
                <a:spcPct val="90000"/>
              </a:lnSpc>
            </a:pPr>
            <a:r>
              <a:rPr lang="en-US" altLang="en-US" sz="2400" dirty="0"/>
              <a:t>Without policy, blueprints, and planning, organization’s security needs will not be met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6">
            <a:extLst>
              <a:ext uri="{FF2B5EF4-FFF2-40B4-BE49-F238E27FC236}">
                <a16:creationId xmlns:a16="http://schemas.microsoft.com/office/drawing/2014/main" id="{AFBAC45D-A9CB-1613-58CE-E603FC8BE42B}"/>
              </a:ext>
            </a:extLst>
          </p:cNvPr>
          <p:cNvSpPr>
            <a:spLocks noGrp="1" noChangeArrowheads="1"/>
          </p:cNvSpPr>
          <p:nvPr>
            <p:ph type="title"/>
          </p:nvPr>
        </p:nvSpPr>
        <p:spPr/>
        <p:txBody>
          <a:bodyPr>
            <a:normAutofit/>
          </a:bodyPr>
          <a:lstStyle/>
          <a:p>
            <a:r>
              <a:rPr lang="en-US" altLang="en-US" sz="3600" b="1"/>
              <a:t>Information Security Policy, Standards, and Practices</a:t>
            </a:r>
          </a:p>
        </p:txBody>
      </p:sp>
      <p:sp>
        <p:nvSpPr>
          <p:cNvPr id="6148" name="Rectangle 7">
            <a:extLst>
              <a:ext uri="{FF2B5EF4-FFF2-40B4-BE49-F238E27FC236}">
                <a16:creationId xmlns:a16="http://schemas.microsoft.com/office/drawing/2014/main" id="{9FE839DB-5B0C-699E-595E-A8E1E34FBB34}"/>
              </a:ext>
            </a:extLst>
          </p:cNvPr>
          <p:cNvSpPr>
            <a:spLocks noGrp="1" noChangeArrowheads="1"/>
          </p:cNvSpPr>
          <p:nvPr>
            <p:ph idx="1"/>
          </p:nvPr>
        </p:nvSpPr>
        <p:spPr/>
        <p:txBody>
          <a:bodyPr>
            <a:normAutofit/>
          </a:bodyPr>
          <a:lstStyle/>
          <a:p>
            <a:pPr algn="just">
              <a:lnSpc>
                <a:spcPct val="80000"/>
              </a:lnSpc>
            </a:pPr>
            <a:r>
              <a:rPr lang="en-US" altLang="en-US" sz="2400" dirty="0"/>
              <a:t>Management must consider policies as basis for all information security efforts</a:t>
            </a:r>
          </a:p>
          <a:p>
            <a:pPr algn="just">
              <a:lnSpc>
                <a:spcPct val="80000"/>
              </a:lnSpc>
            </a:pPr>
            <a:r>
              <a:rPr lang="en-US" altLang="en-US" sz="2400" dirty="0"/>
              <a:t>Policies direct how issues should be addressed and technologies used</a:t>
            </a:r>
          </a:p>
          <a:p>
            <a:pPr algn="just">
              <a:lnSpc>
                <a:spcPct val="80000"/>
              </a:lnSpc>
            </a:pPr>
            <a:r>
              <a:rPr lang="en-US" altLang="en-US" sz="2400" dirty="0"/>
              <a:t>Security policies are the least expensive control to execute but the most difficult to implement</a:t>
            </a:r>
          </a:p>
          <a:p>
            <a:pPr algn="just">
              <a:lnSpc>
                <a:spcPct val="80000"/>
              </a:lnSpc>
            </a:pPr>
            <a:r>
              <a:rPr lang="en-US" altLang="en-US" sz="2400" dirty="0"/>
              <a:t>Shaping policy is difficult because policy must:</a:t>
            </a:r>
          </a:p>
          <a:p>
            <a:pPr lvl="1" algn="just">
              <a:lnSpc>
                <a:spcPct val="80000"/>
              </a:lnSpc>
            </a:pPr>
            <a:r>
              <a:rPr lang="en-US" altLang="en-US" sz="2400" dirty="0"/>
              <a:t>Never conflict with laws</a:t>
            </a:r>
          </a:p>
          <a:p>
            <a:pPr lvl="1" algn="just">
              <a:lnSpc>
                <a:spcPct val="80000"/>
              </a:lnSpc>
            </a:pPr>
            <a:r>
              <a:rPr lang="en-US" altLang="en-US" sz="2400" dirty="0"/>
              <a:t>Stand up in court, if challenged</a:t>
            </a:r>
          </a:p>
          <a:p>
            <a:pPr lvl="1" algn="just">
              <a:lnSpc>
                <a:spcPct val="80000"/>
              </a:lnSpc>
            </a:pPr>
            <a:r>
              <a:rPr lang="en-US" altLang="en-US" sz="2400" dirty="0"/>
              <a:t>Be properly administered through dissemination and documented acceptance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a:extLst>
              <a:ext uri="{FF2B5EF4-FFF2-40B4-BE49-F238E27FC236}">
                <a16:creationId xmlns:a16="http://schemas.microsoft.com/office/drawing/2014/main" id="{41CC4484-ACB8-EE72-6E7D-DAA4A344AAAA}"/>
              </a:ext>
            </a:extLst>
          </p:cNvPr>
          <p:cNvSpPr>
            <a:spLocks noGrp="1"/>
          </p:cNvSpPr>
          <p:nvPr>
            <p:ph type="title"/>
          </p:nvPr>
        </p:nvSpPr>
        <p:spPr/>
        <p:txBody>
          <a:bodyPr>
            <a:normAutofit fontScale="90000"/>
          </a:bodyPr>
          <a:lstStyle/>
          <a:p>
            <a:r>
              <a:rPr lang="en-US" altLang="en-US" b="1"/>
              <a:t>Information Security Policy, Standards, and Practices (continued)</a:t>
            </a:r>
          </a:p>
        </p:txBody>
      </p:sp>
      <p:sp>
        <p:nvSpPr>
          <p:cNvPr id="7172" name="Content Placeholder 2">
            <a:extLst>
              <a:ext uri="{FF2B5EF4-FFF2-40B4-BE49-F238E27FC236}">
                <a16:creationId xmlns:a16="http://schemas.microsoft.com/office/drawing/2014/main" id="{BBA3AB21-44D9-46FF-D89A-3D54F81F2A45}"/>
              </a:ext>
            </a:extLst>
          </p:cNvPr>
          <p:cNvSpPr>
            <a:spLocks noGrp="1"/>
          </p:cNvSpPr>
          <p:nvPr>
            <p:ph idx="1"/>
          </p:nvPr>
        </p:nvSpPr>
        <p:spPr/>
        <p:txBody>
          <a:bodyPr>
            <a:normAutofit/>
          </a:bodyPr>
          <a:lstStyle/>
          <a:p>
            <a:pPr algn="just">
              <a:buFont typeface="Symbol" panose="05050102010706020507" pitchFamily="18" charset="2"/>
              <a:buNone/>
            </a:pPr>
            <a:r>
              <a:rPr lang="en-US" altLang="en-US" sz="2400" dirty="0"/>
              <a:t>For a policy to be considered effective and legally enforceable:</a:t>
            </a:r>
          </a:p>
          <a:p>
            <a:pPr algn="just"/>
            <a:r>
              <a:rPr lang="en-US" altLang="en-US" sz="2400" dirty="0"/>
              <a:t>Dissemination (distribution): organization must be able to demonstrate that relevant policy has been made readily available for review by all employees</a:t>
            </a:r>
          </a:p>
          <a:p>
            <a:pPr algn="just"/>
            <a:r>
              <a:rPr lang="en-US" altLang="en-US" sz="2400" dirty="0"/>
              <a:t>Review (reading): organization must be able to demonstrate that it disseminated document in intelligible form, including versions for illiterate, non-English reading, and reading-impaired employees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E2B0D150-6AA5-7A7D-BA55-7B5724904307}"/>
              </a:ext>
            </a:extLst>
          </p:cNvPr>
          <p:cNvSpPr>
            <a:spLocks noGrp="1"/>
          </p:cNvSpPr>
          <p:nvPr>
            <p:ph type="title"/>
          </p:nvPr>
        </p:nvSpPr>
        <p:spPr/>
        <p:txBody>
          <a:bodyPr>
            <a:normAutofit/>
          </a:bodyPr>
          <a:lstStyle/>
          <a:p>
            <a:r>
              <a:rPr lang="en-US" altLang="en-US" sz="3600" b="1"/>
              <a:t>Information Security Policy, Standards and Practices (continued)</a:t>
            </a:r>
          </a:p>
        </p:txBody>
      </p:sp>
      <p:sp>
        <p:nvSpPr>
          <p:cNvPr id="8196" name="Content Placeholder 2">
            <a:extLst>
              <a:ext uri="{FF2B5EF4-FFF2-40B4-BE49-F238E27FC236}">
                <a16:creationId xmlns:a16="http://schemas.microsoft.com/office/drawing/2014/main" id="{0B4E7F40-F2DB-6551-1C1B-ADB7744561A8}"/>
              </a:ext>
            </a:extLst>
          </p:cNvPr>
          <p:cNvSpPr>
            <a:spLocks noGrp="1"/>
          </p:cNvSpPr>
          <p:nvPr>
            <p:ph idx="1"/>
          </p:nvPr>
        </p:nvSpPr>
        <p:spPr/>
        <p:txBody>
          <a:bodyPr>
            <a:normAutofit/>
          </a:bodyPr>
          <a:lstStyle/>
          <a:p>
            <a:pPr algn="just"/>
            <a:r>
              <a:rPr lang="en-US" altLang="en-US" sz="2400" dirty="0"/>
              <a:t>Comprehension (understanding): organization must be able to demonstrate that employees understand requirements and content of policy</a:t>
            </a:r>
          </a:p>
          <a:p>
            <a:pPr algn="just"/>
            <a:r>
              <a:rPr lang="en-US" altLang="en-US" sz="2400" dirty="0"/>
              <a:t>Compliance (agreement): organization must be able to demonstrate that employees agree to comply with policy through act or affirmation OR ELSE</a:t>
            </a:r>
          </a:p>
          <a:p>
            <a:pPr algn="just"/>
            <a:r>
              <a:rPr lang="en-US" altLang="en-US" sz="2400" dirty="0"/>
              <a:t>Uniform enforcement: organization must be able to demonstrate policy has been uniformly enforced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6">
            <a:extLst>
              <a:ext uri="{FF2B5EF4-FFF2-40B4-BE49-F238E27FC236}">
                <a16:creationId xmlns:a16="http://schemas.microsoft.com/office/drawing/2014/main" id="{92C17E58-1E94-5715-229A-63AE806B2DA5}"/>
              </a:ext>
            </a:extLst>
          </p:cNvPr>
          <p:cNvSpPr>
            <a:spLocks noGrp="1" noChangeArrowheads="1"/>
          </p:cNvSpPr>
          <p:nvPr>
            <p:ph type="title"/>
          </p:nvPr>
        </p:nvSpPr>
        <p:spPr/>
        <p:txBody>
          <a:bodyPr/>
          <a:lstStyle/>
          <a:p>
            <a:r>
              <a:rPr lang="en-US" altLang="en-US" sz="3600" b="1"/>
              <a:t>Definitions</a:t>
            </a:r>
          </a:p>
        </p:txBody>
      </p:sp>
      <p:sp>
        <p:nvSpPr>
          <p:cNvPr id="9220" name="Rectangle 7">
            <a:extLst>
              <a:ext uri="{FF2B5EF4-FFF2-40B4-BE49-F238E27FC236}">
                <a16:creationId xmlns:a16="http://schemas.microsoft.com/office/drawing/2014/main" id="{34ED4085-722C-1B96-C4AB-4A7F597ACDAD}"/>
              </a:ext>
            </a:extLst>
          </p:cNvPr>
          <p:cNvSpPr>
            <a:spLocks noGrp="1" noChangeArrowheads="1"/>
          </p:cNvSpPr>
          <p:nvPr>
            <p:ph idx="1"/>
          </p:nvPr>
        </p:nvSpPr>
        <p:spPr/>
        <p:txBody>
          <a:bodyPr>
            <a:normAutofit/>
          </a:bodyPr>
          <a:lstStyle/>
          <a:p>
            <a:pPr algn="just">
              <a:lnSpc>
                <a:spcPct val="80000"/>
              </a:lnSpc>
            </a:pPr>
            <a:r>
              <a:rPr lang="en-US" altLang="en-US" sz="2400" dirty="0"/>
              <a:t>Policy is set of guidelines or instructions an organization’s senior management implements to regulate activities of members of organization who make decisions, take actions, and perform other duties</a:t>
            </a:r>
          </a:p>
          <a:p>
            <a:pPr algn="just">
              <a:lnSpc>
                <a:spcPct val="80000"/>
              </a:lnSpc>
            </a:pPr>
            <a:r>
              <a:rPr lang="en-US" altLang="en-US" sz="2400" dirty="0"/>
              <a:t>Policies are organizational laws</a:t>
            </a:r>
          </a:p>
          <a:p>
            <a:pPr algn="just">
              <a:lnSpc>
                <a:spcPct val="80000"/>
              </a:lnSpc>
            </a:pPr>
            <a:r>
              <a:rPr lang="en-US" altLang="en-US" sz="2400" dirty="0"/>
              <a:t>Standards, on the other hand, are more detailed statements of what must be done to comply with policy</a:t>
            </a:r>
          </a:p>
          <a:p>
            <a:pPr algn="just">
              <a:lnSpc>
                <a:spcPct val="80000"/>
              </a:lnSpc>
            </a:pPr>
            <a:r>
              <a:rPr lang="en-US" altLang="en-US" sz="2400" dirty="0"/>
              <a:t>Practices, procedures, and guidelines effectively explain how to comply with policy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0">
            <a:extLst>
              <a:ext uri="{FF2B5EF4-FFF2-40B4-BE49-F238E27FC236}">
                <a16:creationId xmlns:a16="http://schemas.microsoft.com/office/drawing/2014/main" id="{E1D852F7-1DFE-4D2B-35C5-169856081712}"/>
              </a:ext>
            </a:extLst>
          </p:cNvPr>
          <p:cNvSpPr>
            <a:spLocks noGrp="1" noChangeArrowheads="1"/>
          </p:cNvSpPr>
          <p:nvPr>
            <p:ph type="title"/>
          </p:nvPr>
        </p:nvSpPr>
        <p:spPr/>
        <p:txBody>
          <a:bodyPr/>
          <a:lstStyle/>
          <a:p>
            <a:r>
              <a:rPr lang="en-US" altLang="en-US" sz="3600" b="1"/>
              <a:t>Policies, Standards, &amp; Practices</a:t>
            </a:r>
          </a:p>
        </p:txBody>
      </p:sp>
      <p:pic>
        <p:nvPicPr>
          <p:cNvPr id="10244" name="Picture 12" descr="Fig05-01">
            <a:extLst>
              <a:ext uri="{FF2B5EF4-FFF2-40B4-BE49-F238E27FC236}">
                <a16:creationId xmlns:a16="http://schemas.microsoft.com/office/drawing/2014/main" id="{4574F184-77B2-9914-47CA-64DE9BE047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785096" y="1814967"/>
            <a:ext cx="6621807" cy="4518852"/>
          </a:xfr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6">
            <a:extLst>
              <a:ext uri="{FF2B5EF4-FFF2-40B4-BE49-F238E27FC236}">
                <a16:creationId xmlns:a16="http://schemas.microsoft.com/office/drawing/2014/main" id="{D5123B4E-0B96-AE2D-4528-07B6CD075EC4}"/>
              </a:ext>
            </a:extLst>
          </p:cNvPr>
          <p:cNvSpPr>
            <a:spLocks noGrp="1" noChangeArrowheads="1"/>
          </p:cNvSpPr>
          <p:nvPr>
            <p:ph type="title"/>
          </p:nvPr>
        </p:nvSpPr>
        <p:spPr/>
        <p:txBody>
          <a:bodyPr>
            <a:normAutofit/>
          </a:bodyPr>
          <a:lstStyle/>
          <a:p>
            <a:r>
              <a:rPr lang="en-US" altLang="en-US" sz="3600" b="1"/>
              <a:t>Enterprise Information Security Policy (EISP)</a:t>
            </a:r>
          </a:p>
        </p:txBody>
      </p:sp>
      <p:sp>
        <p:nvSpPr>
          <p:cNvPr id="11268" name="Rectangle 7">
            <a:extLst>
              <a:ext uri="{FF2B5EF4-FFF2-40B4-BE49-F238E27FC236}">
                <a16:creationId xmlns:a16="http://schemas.microsoft.com/office/drawing/2014/main" id="{ADCF4F6F-7AD9-12B2-B5A1-A687160E09C1}"/>
              </a:ext>
            </a:extLst>
          </p:cNvPr>
          <p:cNvSpPr>
            <a:spLocks noGrp="1" noChangeArrowheads="1"/>
          </p:cNvSpPr>
          <p:nvPr>
            <p:ph idx="1"/>
          </p:nvPr>
        </p:nvSpPr>
        <p:spPr/>
        <p:txBody>
          <a:bodyPr>
            <a:normAutofit/>
          </a:bodyPr>
          <a:lstStyle/>
          <a:p>
            <a:r>
              <a:rPr lang="en-US" altLang="en-US" sz="2400" dirty="0"/>
              <a:t>EISP is also known as general security policy, IT security policy, or information security policy</a:t>
            </a:r>
          </a:p>
          <a:p>
            <a:r>
              <a:rPr lang="en-US" altLang="en-US" sz="2400" dirty="0"/>
              <a:t>Sets strategic direction, scope, and tone for all security efforts within the organization</a:t>
            </a:r>
          </a:p>
          <a:p>
            <a:r>
              <a:rPr lang="en-US" altLang="en-US" sz="2400" dirty="0"/>
              <a:t>Executive-level document, usually drafted by or with CIO of the organization and usually 2 to 10 pages long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6">
            <a:extLst>
              <a:ext uri="{FF2B5EF4-FFF2-40B4-BE49-F238E27FC236}">
                <a16:creationId xmlns:a16="http://schemas.microsoft.com/office/drawing/2014/main" id="{EF40153E-608C-275E-1CCB-F8EE0DC1391E}"/>
              </a:ext>
            </a:extLst>
          </p:cNvPr>
          <p:cNvSpPr>
            <a:spLocks noGrp="1" noChangeArrowheads="1"/>
          </p:cNvSpPr>
          <p:nvPr>
            <p:ph type="title"/>
          </p:nvPr>
        </p:nvSpPr>
        <p:spPr/>
        <p:txBody>
          <a:bodyPr/>
          <a:lstStyle/>
          <a:p>
            <a:r>
              <a:rPr lang="en-US" altLang="en-US" sz="3600" b="1"/>
              <a:t>Issue-Specific Security Policy (ISSP)</a:t>
            </a:r>
          </a:p>
        </p:txBody>
      </p:sp>
      <p:sp>
        <p:nvSpPr>
          <p:cNvPr id="12292" name="Rectangle 7">
            <a:extLst>
              <a:ext uri="{FF2B5EF4-FFF2-40B4-BE49-F238E27FC236}">
                <a16:creationId xmlns:a16="http://schemas.microsoft.com/office/drawing/2014/main" id="{66BA17CB-80D1-3611-EA71-886037815085}"/>
              </a:ext>
            </a:extLst>
          </p:cNvPr>
          <p:cNvSpPr>
            <a:spLocks noGrp="1" noChangeArrowheads="1"/>
          </p:cNvSpPr>
          <p:nvPr>
            <p:ph idx="1"/>
          </p:nvPr>
        </p:nvSpPr>
        <p:spPr/>
        <p:txBody>
          <a:bodyPr>
            <a:normAutofit/>
          </a:bodyPr>
          <a:lstStyle/>
          <a:p>
            <a:pPr algn="just">
              <a:lnSpc>
                <a:spcPct val="90000"/>
              </a:lnSpc>
            </a:pPr>
            <a:r>
              <a:rPr lang="en-US" altLang="en-US" sz="2400" dirty="0"/>
              <a:t>Guidelines needed to use various technologies and processes properly</a:t>
            </a:r>
          </a:p>
          <a:p>
            <a:pPr algn="just">
              <a:lnSpc>
                <a:spcPct val="90000"/>
              </a:lnSpc>
            </a:pPr>
            <a:r>
              <a:rPr lang="en-US" altLang="en-US" sz="2400" dirty="0"/>
              <a:t>The ISSP:</a:t>
            </a:r>
          </a:p>
          <a:p>
            <a:pPr lvl="1" algn="just">
              <a:lnSpc>
                <a:spcPct val="90000"/>
              </a:lnSpc>
            </a:pPr>
            <a:r>
              <a:rPr lang="en-US" altLang="en-US" sz="2400" dirty="0"/>
              <a:t>Addresses specific areas of technology</a:t>
            </a:r>
          </a:p>
          <a:p>
            <a:pPr lvl="1" algn="just">
              <a:lnSpc>
                <a:spcPct val="90000"/>
              </a:lnSpc>
            </a:pPr>
            <a:r>
              <a:rPr lang="en-US" altLang="en-US" sz="2400" dirty="0"/>
              <a:t>Requires frequent updates</a:t>
            </a:r>
          </a:p>
          <a:p>
            <a:pPr lvl="1" algn="just">
              <a:lnSpc>
                <a:spcPct val="90000"/>
              </a:lnSpc>
            </a:pPr>
            <a:r>
              <a:rPr lang="en-US" altLang="en-US" sz="2400" dirty="0"/>
              <a:t>Contains issue statement on the organization’s position on an issue</a:t>
            </a:r>
          </a:p>
          <a:p>
            <a:pPr algn="just">
              <a:lnSpc>
                <a:spcPct val="90000"/>
              </a:lnSpc>
            </a:pPr>
            <a:r>
              <a:rPr lang="en-US" altLang="en-US" sz="2400" dirty="0"/>
              <a:t>Three approaches:</a:t>
            </a:r>
          </a:p>
          <a:p>
            <a:pPr lvl="1" algn="just">
              <a:lnSpc>
                <a:spcPct val="90000"/>
              </a:lnSpc>
            </a:pPr>
            <a:r>
              <a:rPr lang="en-US" altLang="en-US" sz="2400" dirty="0"/>
              <a:t>Create several independent ISSP documents</a:t>
            </a:r>
          </a:p>
          <a:p>
            <a:pPr lvl="1" algn="just">
              <a:lnSpc>
                <a:spcPct val="90000"/>
              </a:lnSpc>
            </a:pPr>
            <a:r>
              <a:rPr lang="en-US" altLang="en-US" sz="2400" dirty="0"/>
              <a:t>Create a single comprehensive ISSP document</a:t>
            </a:r>
          </a:p>
          <a:p>
            <a:pPr lvl="1" algn="just">
              <a:lnSpc>
                <a:spcPct val="90000"/>
              </a:lnSpc>
            </a:pPr>
            <a:r>
              <a:rPr lang="en-US" altLang="en-US" sz="2400" dirty="0"/>
              <a:t>Create a modular ISSP document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6">
            <a:extLst>
              <a:ext uri="{FF2B5EF4-FFF2-40B4-BE49-F238E27FC236}">
                <a16:creationId xmlns:a16="http://schemas.microsoft.com/office/drawing/2014/main" id="{4A1CA1A9-05A3-66FF-2D9A-717AA38F2732}"/>
              </a:ext>
            </a:extLst>
          </p:cNvPr>
          <p:cNvSpPr>
            <a:spLocks noGrp="1" noChangeArrowheads="1"/>
          </p:cNvSpPr>
          <p:nvPr>
            <p:ph type="title"/>
          </p:nvPr>
        </p:nvSpPr>
        <p:spPr/>
        <p:txBody>
          <a:bodyPr/>
          <a:lstStyle/>
          <a:p>
            <a:r>
              <a:rPr lang="en-US" altLang="en-US" sz="3600" b="1"/>
              <a:t>Systems-Specific Policy (SysSP)</a:t>
            </a:r>
          </a:p>
        </p:txBody>
      </p:sp>
      <p:sp>
        <p:nvSpPr>
          <p:cNvPr id="13316" name="Rectangle 7">
            <a:extLst>
              <a:ext uri="{FF2B5EF4-FFF2-40B4-BE49-F238E27FC236}">
                <a16:creationId xmlns:a16="http://schemas.microsoft.com/office/drawing/2014/main" id="{9DA0BD84-4D9C-8466-451A-9FA1A0BF389F}"/>
              </a:ext>
            </a:extLst>
          </p:cNvPr>
          <p:cNvSpPr>
            <a:spLocks noGrp="1" noChangeArrowheads="1"/>
          </p:cNvSpPr>
          <p:nvPr>
            <p:ph idx="1"/>
          </p:nvPr>
        </p:nvSpPr>
        <p:spPr/>
        <p:txBody>
          <a:bodyPr>
            <a:normAutofit/>
          </a:bodyPr>
          <a:lstStyle/>
          <a:p>
            <a:pPr algn="just">
              <a:lnSpc>
                <a:spcPct val="90000"/>
              </a:lnSpc>
            </a:pPr>
            <a:r>
              <a:rPr lang="en-US" altLang="en-US" sz="2400" dirty="0" err="1"/>
              <a:t>SysSPs</a:t>
            </a:r>
            <a:r>
              <a:rPr lang="en-US" altLang="en-US" sz="2400" dirty="0"/>
              <a:t> frequently codified as standards and procedures used when configuring or maintaining systems</a:t>
            </a:r>
          </a:p>
          <a:p>
            <a:pPr algn="just">
              <a:lnSpc>
                <a:spcPct val="90000"/>
              </a:lnSpc>
            </a:pPr>
            <a:r>
              <a:rPr lang="en-US" altLang="en-US" sz="2400" dirty="0" err="1"/>
              <a:t>SysSPs</a:t>
            </a:r>
            <a:r>
              <a:rPr lang="en-US" altLang="en-US" sz="2400" dirty="0"/>
              <a:t> fall into two groups:</a:t>
            </a:r>
          </a:p>
          <a:p>
            <a:pPr lvl="1" algn="just"/>
            <a:r>
              <a:rPr lang="en-US" altLang="en-US" sz="2400" dirty="0"/>
              <a:t>Managerial guidance </a:t>
            </a:r>
            <a:r>
              <a:rPr lang="en-US" altLang="en-US" sz="2400" dirty="0" err="1"/>
              <a:t>SysSPs</a:t>
            </a:r>
            <a:r>
              <a:rPr lang="en-US" altLang="en-US" sz="2400" dirty="0"/>
              <a:t>: created by management to guide implementation and configuration of technology as well as to regulate behavior of people in the organization</a:t>
            </a:r>
          </a:p>
          <a:p>
            <a:pPr lvl="1" algn="just"/>
            <a:r>
              <a:rPr lang="en-US" altLang="en-US" sz="2400" dirty="0"/>
              <a:t>Technical specifications </a:t>
            </a:r>
            <a:r>
              <a:rPr lang="en-US" altLang="en-US" sz="2400" dirty="0" err="1"/>
              <a:t>SysSPs</a:t>
            </a:r>
            <a:r>
              <a:rPr lang="en-US" altLang="en-US" sz="2400" dirty="0"/>
              <a:t>: technical policy or set of configurations to implement managerial policy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Evolution of security perimeters</a:t>
            </a:r>
          </a:p>
        </p:txBody>
      </p:sp>
      <p:sp>
        <p:nvSpPr>
          <p:cNvPr id="4" name="Rectangle 3"/>
          <p:cNvSpPr/>
          <p:nvPr/>
        </p:nvSpPr>
        <p:spPr bwMode="auto">
          <a:xfrm>
            <a:off x="4756379" y="2178737"/>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71" name="Group 70"/>
          <p:cNvGrpSpPr/>
          <p:nvPr/>
        </p:nvGrpSpPr>
        <p:grpSpPr>
          <a:xfrm>
            <a:off x="1195760" y="2178737"/>
            <a:ext cx="2318328" cy="2318328"/>
            <a:chOff x="1256145" y="2817091"/>
            <a:chExt cx="2318328" cy="2318328"/>
          </a:xfrm>
        </p:grpSpPr>
        <p:sp>
          <p:nvSpPr>
            <p:cNvPr id="3" name="Rectangle 2"/>
            <p:cNvSpPr/>
            <p:nvPr/>
          </p:nvSpPr>
          <p:spPr bwMode="auto">
            <a:xfrm>
              <a:off x="1256145" y="2817091"/>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8" name="Freeform 8"/>
            <p:cNvSpPr/>
            <p:nvPr/>
          </p:nvSpPr>
          <p:spPr bwMode="auto">
            <a:xfrm>
              <a:off x="1781050" y="3526971"/>
              <a:ext cx="1238436" cy="910571"/>
            </a:xfrm>
            <a:custGeom>
              <a:avLst/>
              <a:gdLst>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66700 w 704850"/>
                <a:gd name="connsiteY1" fmla="*/ 602457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61937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52437 w 704850"/>
                <a:gd name="connsiteY3" fmla="*/ 392907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19788 w 704850"/>
                <a:gd name="connsiteY3" fmla="*/ 408869 h 604838"/>
                <a:gd name="connsiteX4" fmla="*/ 454819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252 w 704850"/>
                <a:gd name="connsiteY2" fmla="*/ 402432 h 604838"/>
                <a:gd name="connsiteX3" fmla="*/ 419788 w 704850"/>
                <a:gd name="connsiteY3" fmla="*/ 408869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19788 w 704850"/>
                <a:gd name="connsiteY3" fmla="*/ 408869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4850 w 704850"/>
                <a:gd name="connsiteY5" fmla="*/ 600075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7638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71462 w 704850"/>
                <a:gd name="connsiteY28" fmla="*/ 228600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30994 w 704850"/>
                <a:gd name="connsiteY25" fmla="*/ 233363 h 604838"/>
                <a:gd name="connsiteX26" fmla="*/ 333375 w 704850"/>
                <a:gd name="connsiteY26" fmla="*/ 190500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33375 w 704850"/>
                <a:gd name="connsiteY26" fmla="*/ 190500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29248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0982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1000 w 704850"/>
                <a:gd name="connsiteY24" fmla="*/ 230982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1000 w 704850"/>
                <a:gd name="connsiteY23" fmla="*/ 192882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0056 w 704850"/>
                <a:gd name="connsiteY22" fmla="*/ 195263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0982 h 604838"/>
                <a:gd name="connsiteX21" fmla="*/ 450056 w 704850"/>
                <a:gd name="connsiteY21" fmla="*/ 233363 h 604838"/>
                <a:gd name="connsiteX22" fmla="*/ 451784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1784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0812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7760 w 704850"/>
                <a:gd name="connsiteY26" fmla="*/ 191796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4838 h 604838"/>
                <a:gd name="connsiteX1" fmla="*/ 280485 w 704850"/>
                <a:gd name="connsiteY1" fmla="*/ 603183 h 604838"/>
                <a:gd name="connsiteX2" fmla="*/ 282978 w 704850"/>
                <a:gd name="connsiteY2" fmla="*/ 467004 h 604838"/>
                <a:gd name="connsiteX3" fmla="*/ 421965 w 704850"/>
                <a:gd name="connsiteY3" fmla="*/ 464735 h 604838"/>
                <a:gd name="connsiteX4" fmla="*/ 421445 w 704850"/>
                <a:gd name="connsiteY4" fmla="*/ 604838 h 604838"/>
                <a:gd name="connsiteX5" fmla="*/ 701222 w 704850"/>
                <a:gd name="connsiteY5" fmla="*/ 603703 h 604838"/>
                <a:gd name="connsiteX6" fmla="*/ 673894 w 704850"/>
                <a:gd name="connsiteY6" fmla="*/ 142559 h 604838"/>
                <a:gd name="connsiteX7" fmla="*/ 704850 w 704850"/>
                <a:gd name="connsiteY7" fmla="*/ 138113 h 604838"/>
                <a:gd name="connsiteX8" fmla="*/ 704850 w 704850"/>
                <a:gd name="connsiteY8" fmla="*/ 2382 h 604838"/>
                <a:gd name="connsiteX9" fmla="*/ 657225 w 704850"/>
                <a:gd name="connsiteY9" fmla="*/ 4763 h 604838"/>
                <a:gd name="connsiteX10" fmla="*/ 657225 w 704850"/>
                <a:gd name="connsiteY10" fmla="*/ 50007 h 604838"/>
                <a:gd name="connsiteX11" fmla="*/ 611981 w 704850"/>
                <a:gd name="connsiteY11" fmla="*/ 54769 h 604838"/>
                <a:gd name="connsiteX12" fmla="*/ 611981 w 704850"/>
                <a:gd name="connsiteY12" fmla="*/ 9525 h 604838"/>
                <a:gd name="connsiteX13" fmla="*/ 564356 w 704850"/>
                <a:gd name="connsiteY13" fmla="*/ 16669 h 604838"/>
                <a:gd name="connsiteX14" fmla="*/ 559594 w 704850"/>
                <a:gd name="connsiteY14" fmla="*/ 57150 h 604838"/>
                <a:gd name="connsiteX15" fmla="*/ 523875 w 704850"/>
                <a:gd name="connsiteY15" fmla="*/ 52388 h 604838"/>
                <a:gd name="connsiteX16" fmla="*/ 521494 w 704850"/>
                <a:gd name="connsiteY16" fmla="*/ 11907 h 604838"/>
                <a:gd name="connsiteX17" fmla="*/ 464344 w 704850"/>
                <a:gd name="connsiteY17" fmla="*/ 11907 h 604838"/>
                <a:gd name="connsiteX18" fmla="*/ 464344 w 704850"/>
                <a:gd name="connsiteY18" fmla="*/ 145257 h 604838"/>
                <a:gd name="connsiteX19" fmla="*/ 495300 w 704850"/>
                <a:gd name="connsiteY19" fmla="*/ 142875 h 604838"/>
                <a:gd name="connsiteX20" fmla="*/ 492919 w 704850"/>
                <a:gd name="connsiteY20" fmla="*/ 233141 h 604838"/>
                <a:gd name="connsiteX21" fmla="*/ 450056 w 704850"/>
                <a:gd name="connsiteY21" fmla="*/ 233363 h 604838"/>
                <a:gd name="connsiteX22" fmla="*/ 450812 w 704850"/>
                <a:gd name="connsiteY22" fmla="*/ 192672 h 604838"/>
                <a:gd name="connsiteX23" fmla="*/ 388990 w 704850"/>
                <a:gd name="connsiteY23" fmla="*/ 192450 h 604838"/>
                <a:gd name="connsiteX24" fmla="*/ 389206 w 704850"/>
                <a:gd name="connsiteY24" fmla="*/ 233789 h 604838"/>
                <a:gd name="connsiteX25" fmla="*/ 327323 w 704850"/>
                <a:gd name="connsiteY25" fmla="*/ 233147 h 604838"/>
                <a:gd name="connsiteX26" fmla="*/ 328084 w 704850"/>
                <a:gd name="connsiteY26" fmla="*/ 192768 h 604838"/>
                <a:gd name="connsiteX27" fmla="*/ 264319 w 704850"/>
                <a:gd name="connsiteY27" fmla="*/ 192882 h 604838"/>
                <a:gd name="connsiteX28" fmla="*/ 264768 w 704850"/>
                <a:gd name="connsiteY28" fmla="*/ 232487 h 604838"/>
                <a:gd name="connsiteX29" fmla="*/ 211931 w 704850"/>
                <a:gd name="connsiteY29" fmla="*/ 232710 h 604838"/>
                <a:gd name="connsiteX30" fmla="*/ 207169 w 704850"/>
                <a:gd name="connsiteY30" fmla="*/ 145257 h 604838"/>
                <a:gd name="connsiteX31" fmla="*/ 240506 w 704850"/>
                <a:gd name="connsiteY31" fmla="*/ 145257 h 604838"/>
                <a:gd name="connsiteX32" fmla="*/ 238125 w 704850"/>
                <a:gd name="connsiteY32" fmla="*/ 0 h 604838"/>
                <a:gd name="connsiteX33" fmla="*/ 192881 w 704850"/>
                <a:gd name="connsiteY33" fmla="*/ 7144 h 604838"/>
                <a:gd name="connsiteX34" fmla="*/ 190500 w 704850"/>
                <a:gd name="connsiteY34" fmla="*/ 52388 h 604838"/>
                <a:gd name="connsiteX35" fmla="*/ 150019 w 704850"/>
                <a:gd name="connsiteY35" fmla="*/ 52388 h 604838"/>
                <a:gd name="connsiteX36" fmla="*/ 150019 w 704850"/>
                <a:gd name="connsiteY36" fmla="*/ 9525 h 604838"/>
                <a:gd name="connsiteX37" fmla="*/ 100012 w 704850"/>
                <a:gd name="connsiteY37" fmla="*/ 11907 h 604838"/>
                <a:gd name="connsiteX38" fmla="*/ 100012 w 704850"/>
                <a:gd name="connsiteY38" fmla="*/ 50007 h 604838"/>
                <a:gd name="connsiteX39" fmla="*/ 59531 w 704850"/>
                <a:gd name="connsiteY39" fmla="*/ 52388 h 604838"/>
                <a:gd name="connsiteX40" fmla="*/ 59531 w 704850"/>
                <a:gd name="connsiteY40" fmla="*/ 9525 h 604838"/>
                <a:gd name="connsiteX41" fmla="*/ 0 w 704850"/>
                <a:gd name="connsiteY41" fmla="*/ 9525 h 604838"/>
                <a:gd name="connsiteX42" fmla="*/ 2381 w 704850"/>
                <a:gd name="connsiteY42" fmla="*/ 145257 h 604838"/>
                <a:gd name="connsiteX43" fmla="*/ 35719 w 704850"/>
                <a:gd name="connsiteY43" fmla="*/ 147638 h 604838"/>
                <a:gd name="connsiteX44" fmla="*/ 2381 w 704850"/>
                <a:gd name="connsiteY44" fmla="*/ 604838 h 604838"/>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4762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9525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9525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50019 w 704850"/>
                <a:gd name="connsiteY36" fmla="*/ 714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14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531 w 704850"/>
                <a:gd name="connsiteY39" fmla="*/ 50006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0500 w 704850"/>
                <a:gd name="connsiteY34" fmla="*/ 50006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225 w 704850"/>
                <a:gd name="connsiteY9" fmla="*/ 2381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2444 w 704850"/>
                <a:gd name="connsiteY34" fmla="*/ 49844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602456 h 602456"/>
                <a:gd name="connsiteX1" fmla="*/ 280485 w 704850"/>
                <a:gd name="connsiteY1" fmla="*/ 600801 h 602456"/>
                <a:gd name="connsiteX2" fmla="*/ 282978 w 704850"/>
                <a:gd name="connsiteY2" fmla="*/ 464622 h 602456"/>
                <a:gd name="connsiteX3" fmla="*/ 421965 w 704850"/>
                <a:gd name="connsiteY3" fmla="*/ 462353 h 602456"/>
                <a:gd name="connsiteX4" fmla="*/ 421445 w 704850"/>
                <a:gd name="connsiteY4" fmla="*/ 602456 h 602456"/>
                <a:gd name="connsiteX5" fmla="*/ 701222 w 704850"/>
                <a:gd name="connsiteY5" fmla="*/ 601321 h 602456"/>
                <a:gd name="connsiteX6" fmla="*/ 673894 w 704850"/>
                <a:gd name="connsiteY6" fmla="*/ 140177 h 602456"/>
                <a:gd name="connsiteX7" fmla="*/ 704850 w 704850"/>
                <a:gd name="connsiteY7" fmla="*/ 135731 h 602456"/>
                <a:gd name="connsiteX8" fmla="*/ 704850 w 704850"/>
                <a:gd name="connsiteY8" fmla="*/ 0 h 602456"/>
                <a:gd name="connsiteX9" fmla="*/ 657009 w 704850"/>
                <a:gd name="connsiteY9" fmla="*/ 7348 h 602456"/>
                <a:gd name="connsiteX10" fmla="*/ 657225 w 704850"/>
                <a:gd name="connsiteY10" fmla="*/ 47625 h 602456"/>
                <a:gd name="connsiteX11" fmla="*/ 611981 w 704850"/>
                <a:gd name="connsiteY11" fmla="*/ 52387 h 602456"/>
                <a:gd name="connsiteX12" fmla="*/ 611981 w 704850"/>
                <a:gd name="connsiteY12" fmla="*/ 7143 h 602456"/>
                <a:gd name="connsiteX13" fmla="*/ 564356 w 704850"/>
                <a:gd name="connsiteY13" fmla="*/ 14287 h 602456"/>
                <a:gd name="connsiteX14" fmla="*/ 559594 w 704850"/>
                <a:gd name="connsiteY14" fmla="*/ 54768 h 602456"/>
                <a:gd name="connsiteX15" fmla="*/ 523875 w 704850"/>
                <a:gd name="connsiteY15" fmla="*/ 50006 h 602456"/>
                <a:gd name="connsiteX16" fmla="*/ 521494 w 704850"/>
                <a:gd name="connsiteY16" fmla="*/ 9525 h 602456"/>
                <a:gd name="connsiteX17" fmla="*/ 464344 w 704850"/>
                <a:gd name="connsiteY17" fmla="*/ 9525 h 602456"/>
                <a:gd name="connsiteX18" fmla="*/ 464344 w 704850"/>
                <a:gd name="connsiteY18" fmla="*/ 142875 h 602456"/>
                <a:gd name="connsiteX19" fmla="*/ 495300 w 704850"/>
                <a:gd name="connsiteY19" fmla="*/ 140493 h 602456"/>
                <a:gd name="connsiteX20" fmla="*/ 492919 w 704850"/>
                <a:gd name="connsiteY20" fmla="*/ 230759 h 602456"/>
                <a:gd name="connsiteX21" fmla="*/ 450056 w 704850"/>
                <a:gd name="connsiteY21" fmla="*/ 230981 h 602456"/>
                <a:gd name="connsiteX22" fmla="*/ 450812 w 704850"/>
                <a:gd name="connsiteY22" fmla="*/ 190290 h 602456"/>
                <a:gd name="connsiteX23" fmla="*/ 388990 w 704850"/>
                <a:gd name="connsiteY23" fmla="*/ 190068 h 602456"/>
                <a:gd name="connsiteX24" fmla="*/ 389206 w 704850"/>
                <a:gd name="connsiteY24" fmla="*/ 231407 h 602456"/>
                <a:gd name="connsiteX25" fmla="*/ 327323 w 704850"/>
                <a:gd name="connsiteY25" fmla="*/ 230765 h 602456"/>
                <a:gd name="connsiteX26" fmla="*/ 328084 w 704850"/>
                <a:gd name="connsiteY26" fmla="*/ 190386 h 602456"/>
                <a:gd name="connsiteX27" fmla="*/ 264319 w 704850"/>
                <a:gd name="connsiteY27" fmla="*/ 190500 h 602456"/>
                <a:gd name="connsiteX28" fmla="*/ 264768 w 704850"/>
                <a:gd name="connsiteY28" fmla="*/ 230105 h 602456"/>
                <a:gd name="connsiteX29" fmla="*/ 211931 w 704850"/>
                <a:gd name="connsiteY29" fmla="*/ 230328 h 602456"/>
                <a:gd name="connsiteX30" fmla="*/ 207169 w 704850"/>
                <a:gd name="connsiteY30" fmla="*/ 142875 h 602456"/>
                <a:gd name="connsiteX31" fmla="*/ 240506 w 704850"/>
                <a:gd name="connsiteY31" fmla="*/ 142875 h 602456"/>
                <a:gd name="connsiteX32" fmla="*/ 238125 w 704850"/>
                <a:gd name="connsiteY32" fmla="*/ 7336 h 602456"/>
                <a:gd name="connsiteX33" fmla="*/ 192881 w 704850"/>
                <a:gd name="connsiteY33" fmla="*/ 7677 h 602456"/>
                <a:gd name="connsiteX34" fmla="*/ 192444 w 704850"/>
                <a:gd name="connsiteY34" fmla="*/ 49844 h 602456"/>
                <a:gd name="connsiteX35" fmla="*/ 150019 w 704850"/>
                <a:gd name="connsiteY35" fmla="*/ 50006 h 602456"/>
                <a:gd name="connsiteX36" fmla="*/ 149857 w 704850"/>
                <a:gd name="connsiteY36" fmla="*/ 7953 h 602456"/>
                <a:gd name="connsiteX37" fmla="*/ 100012 w 704850"/>
                <a:gd name="connsiteY37" fmla="*/ 8229 h 602456"/>
                <a:gd name="connsiteX38" fmla="*/ 100012 w 704850"/>
                <a:gd name="connsiteY38" fmla="*/ 47625 h 602456"/>
                <a:gd name="connsiteX39" fmla="*/ 59693 w 704850"/>
                <a:gd name="connsiteY39" fmla="*/ 48062 h 602456"/>
                <a:gd name="connsiteX40" fmla="*/ 59531 w 704850"/>
                <a:gd name="connsiteY40" fmla="*/ 7143 h 602456"/>
                <a:gd name="connsiteX41" fmla="*/ 0 w 704850"/>
                <a:gd name="connsiteY41" fmla="*/ 7953 h 602456"/>
                <a:gd name="connsiteX42" fmla="*/ 2381 w 704850"/>
                <a:gd name="connsiteY42" fmla="*/ 142875 h 602456"/>
                <a:gd name="connsiteX43" fmla="*/ 35719 w 704850"/>
                <a:gd name="connsiteY43" fmla="*/ 145256 h 602456"/>
                <a:gd name="connsiteX44" fmla="*/ 2381 w 704850"/>
                <a:gd name="connsiteY44" fmla="*/ 602456 h 602456"/>
                <a:gd name="connsiteX0" fmla="*/ 2381 w 704850"/>
                <a:gd name="connsiteY0" fmla="*/ 597931 h 597931"/>
                <a:gd name="connsiteX1" fmla="*/ 280485 w 704850"/>
                <a:gd name="connsiteY1" fmla="*/ 596276 h 597931"/>
                <a:gd name="connsiteX2" fmla="*/ 282978 w 704850"/>
                <a:gd name="connsiteY2" fmla="*/ 460097 h 597931"/>
                <a:gd name="connsiteX3" fmla="*/ 421965 w 704850"/>
                <a:gd name="connsiteY3" fmla="*/ 457828 h 597931"/>
                <a:gd name="connsiteX4" fmla="*/ 421445 w 704850"/>
                <a:gd name="connsiteY4" fmla="*/ 597931 h 597931"/>
                <a:gd name="connsiteX5" fmla="*/ 701222 w 704850"/>
                <a:gd name="connsiteY5" fmla="*/ 596796 h 597931"/>
                <a:gd name="connsiteX6" fmla="*/ 673894 w 704850"/>
                <a:gd name="connsiteY6" fmla="*/ 135652 h 597931"/>
                <a:gd name="connsiteX7" fmla="*/ 704850 w 704850"/>
                <a:gd name="connsiteY7" fmla="*/ 131206 h 597931"/>
                <a:gd name="connsiteX8" fmla="*/ 704418 w 704850"/>
                <a:gd name="connsiteY8" fmla="*/ 3465 h 597931"/>
                <a:gd name="connsiteX9" fmla="*/ 657009 w 704850"/>
                <a:gd name="connsiteY9" fmla="*/ 2823 h 597931"/>
                <a:gd name="connsiteX10" fmla="*/ 657225 w 704850"/>
                <a:gd name="connsiteY10" fmla="*/ 43100 h 597931"/>
                <a:gd name="connsiteX11" fmla="*/ 611981 w 704850"/>
                <a:gd name="connsiteY11" fmla="*/ 47862 h 597931"/>
                <a:gd name="connsiteX12" fmla="*/ 611981 w 704850"/>
                <a:gd name="connsiteY12" fmla="*/ 2618 h 597931"/>
                <a:gd name="connsiteX13" fmla="*/ 564356 w 704850"/>
                <a:gd name="connsiteY13" fmla="*/ 9762 h 597931"/>
                <a:gd name="connsiteX14" fmla="*/ 559594 w 704850"/>
                <a:gd name="connsiteY14" fmla="*/ 50243 h 597931"/>
                <a:gd name="connsiteX15" fmla="*/ 523875 w 704850"/>
                <a:gd name="connsiteY15" fmla="*/ 45481 h 597931"/>
                <a:gd name="connsiteX16" fmla="*/ 521494 w 704850"/>
                <a:gd name="connsiteY16" fmla="*/ 5000 h 597931"/>
                <a:gd name="connsiteX17" fmla="*/ 464344 w 704850"/>
                <a:gd name="connsiteY17" fmla="*/ 5000 h 597931"/>
                <a:gd name="connsiteX18" fmla="*/ 464344 w 704850"/>
                <a:gd name="connsiteY18" fmla="*/ 138350 h 597931"/>
                <a:gd name="connsiteX19" fmla="*/ 495300 w 704850"/>
                <a:gd name="connsiteY19" fmla="*/ 135968 h 597931"/>
                <a:gd name="connsiteX20" fmla="*/ 492919 w 704850"/>
                <a:gd name="connsiteY20" fmla="*/ 226234 h 597931"/>
                <a:gd name="connsiteX21" fmla="*/ 450056 w 704850"/>
                <a:gd name="connsiteY21" fmla="*/ 226456 h 597931"/>
                <a:gd name="connsiteX22" fmla="*/ 450812 w 704850"/>
                <a:gd name="connsiteY22" fmla="*/ 185765 h 597931"/>
                <a:gd name="connsiteX23" fmla="*/ 388990 w 704850"/>
                <a:gd name="connsiteY23" fmla="*/ 185543 h 597931"/>
                <a:gd name="connsiteX24" fmla="*/ 389206 w 704850"/>
                <a:gd name="connsiteY24" fmla="*/ 226882 h 597931"/>
                <a:gd name="connsiteX25" fmla="*/ 327323 w 704850"/>
                <a:gd name="connsiteY25" fmla="*/ 226240 h 597931"/>
                <a:gd name="connsiteX26" fmla="*/ 328084 w 704850"/>
                <a:gd name="connsiteY26" fmla="*/ 185861 h 597931"/>
                <a:gd name="connsiteX27" fmla="*/ 264319 w 704850"/>
                <a:gd name="connsiteY27" fmla="*/ 185975 h 597931"/>
                <a:gd name="connsiteX28" fmla="*/ 264768 w 704850"/>
                <a:gd name="connsiteY28" fmla="*/ 225580 h 597931"/>
                <a:gd name="connsiteX29" fmla="*/ 211931 w 704850"/>
                <a:gd name="connsiteY29" fmla="*/ 225803 h 597931"/>
                <a:gd name="connsiteX30" fmla="*/ 207169 w 704850"/>
                <a:gd name="connsiteY30" fmla="*/ 138350 h 597931"/>
                <a:gd name="connsiteX31" fmla="*/ 240506 w 704850"/>
                <a:gd name="connsiteY31" fmla="*/ 138350 h 597931"/>
                <a:gd name="connsiteX32" fmla="*/ 238125 w 704850"/>
                <a:gd name="connsiteY32" fmla="*/ 2811 h 597931"/>
                <a:gd name="connsiteX33" fmla="*/ 192881 w 704850"/>
                <a:gd name="connsiteY33" fmla="*/ 3152 h 597931"/>
                <a:gd name="connsiteX34" fmla="*/ 192444 w 704850"/>
                <a:gd name="connsiteY34" fmla="*/ 45319 h 597931"/>
                <a:gd name="connsiteX35" fmla="*/ 150019 w 704850"/>
                <a:gd name="connsiteY35" fmla="*/ 45481 h 597931"/>
                <a:gd name="connsiteX36" fmla="*/ 149857 w 704850"/>
                <a:gd name="connsiteY36" fmla="*/ 3428 h 597931"/>
                <a:gd name="connsiteX37" fmla="*/ 100012 w 704850"/>
                <a:gd name="connsiteY37" fmla="*/ 3704 h 597931"/>
                <a:gd name="connsiteX38" fmla="*/ 100012 w 704850"/>
                <a:gd name="connsiteY38" fmla="*/ 43100 h 597931"/>
                <a:gd name="connsiteX39" fmla="*/ 59693 w 704850"/>
                <a:gd name="connsiteY39" fmla="*/ 43537 h 597931"/>
                <a:gd name="connsiteX40" fmla="*/ 59531 w 704850"/>
                <a:gd name="connsiteY40" fmla="*/ 2618 h 597931"/>
                <a:gd name="connsiteX41" fmla="*/ 0 w 704850"/>
                <a:gd name="connsiteY41" fmla="*/ 3428 h 597931"/>
                <a:gd name="connsiteX42" fmla="*/ 2381 w 704850"/>
                <a:gd name="connsiteY42" fmla="*/ 138350 h 597931"/>
                <a:gd name="connsiteX43" fmla="*/ 35719 w 704850"/>
                <a:gd name="connsiteY43" fmla="*/ 140731 h 597931"/>
                <a:gd name="connsiteX44" fmla="*/ 2381 w 704850"/>
                <a:gd name="connsiteY44" fmla="*/ 597931 h 597931"/>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225 w 704850"/>
                <a:gd name="connsiteY10" fmla="*/ 40482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225 w 704850"/>
                <a:gd name="connsiteY10" fmla="*/ 40482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0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7144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59594 w 704850"/>
                <a:gd name="connsiteY14" fmla="*/ 47625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3875 w 704850"/>
                <a:gd name="connsiteY15" fmla="*/ 42863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2382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2382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344 w 704850"/>
                <a:gd name="connsiteY18" fmla="*/ 135732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560 w 704850"/>
                <a:gd name="connsiteY18" fmla="*/ 130765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5732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 name="connsiteX0" fmla="*/ 2381 w 704850"/>
                <a:gd name="connsiteY0" fmla="*/ 595313 h 595313"/>
                <a:gd name="connsiteX1" fmla="*/ 280485 w 704850"/>
                <a:gd name="connsiteY1" fmla="*/ 593658 h 595313"/>
                <a:gd name="connsiteX2" fmla="*/ 282978 w 704850"/>
                <a:gd name="connsiteY2" fmla="*/ 457479 h 595313"/>
                <a:gd name="connsiteX3" fmla="*/ 421965 w 704850"/>
                <a:gd name="connsiteY3" fmla="*/ 455210 h 595313"/>
                <a:gd name="connsiteX4" fmla="*/ 421445 w 704850"/>
                <a:gd name="connsiteY4" fmla="*/ 595313 h 595313"/>
                <a:gd name="connsiteX5" fmla="*/ 701222 w 704850"/>
                <a:gd name="connsiteY5" fmla="*/ 594178 h 595313"/>
                <a:gd name="connsiteX6" fmla="*/ 673894 w 704850"/>
                <a:gd name="connsiteY6" fmla="*/ 133034 h 595313"/>
                <a:gd name="connsiteX7" fmla="*/ 704850 w 704850"/>
                <a:gd name="connsiteY7" fmla="*/ 128588 h 595313"/>
                <a:gd name="connsiteX8" fmla="*/ 704418 w 704850"/>
                <a:gd name="connsiteY8" fmla="*/ 847 h 595313"/>
                <a:gd name="connsiteX9" fmla="*/ 657009 w 704850"/>
                <a:gd name="connsiteY9" fmla="*/ 205 h 595313"/>
                <a:gd name="connsiteX10" fmla="*/ 657657 w 704850"/>
                <a:gd name="connsiteY10" fmla="*/ 44585 h 595313"/>
                <a:gd name="connsiteX11" fmla="*/ 611981 w 704850"/>
                <a:gd name="connsiteY11" fmla="*/ 45244 h 595313"/>
                <a:gd name="connsiteX12" fmla="*/ 611981 w 704850"/>
                <a:gd name="connsiteY12" fmla="*/ 1944 h 595313"/>
                <a:gd name="connsiteX13" fmla="*/ 564356 w 704850"/>
                <a:gd name="connsiteY13" fmla="*/ 1313 h 595313"/>
                <a:gd name="connsiteX14" fmla="*/ 563265 w 704850"/>
                <a:gd name="connsiteY14" fmla="*/ 44386 h 595313"/>
                <a:gd name="connsiteX15" fmla="*/ 521500 w 704850"/>
                <a:gd name="connsiteY15" fmla="*/ 44591 h 595313"/>
                <a:gd name="connsiteX16" fmla="*/ 521494 w 704850"/>
                <a:gd name="connsiteY16" fmla="*/ 1086 h 595313"/>
                <a:gd name="connsiteX17" fmla="*/ 464344 w 704850"/>
                <a:gd name="connsiteY17" fmla="*/ 1518 h 595313"/>
                <a:gd name="connsiteX18" fmla="*/ 464560 w 704850"/>
                <a:gd name="connsiteY18" fmla="*/ 130765 h 595313"/>
                <a:gd name="connsiteX19" fmla="*/ 495300 w 704850"/>
                <a:gd name="connsiteY19" fmla="*/ 133350 h 595313"/>
                <a:gd name="connsiteX20" fmla="*/ 492919 w 704850"/>
                <a:gd name="connsiteY20" fmla="*/ 223616 h 595313"/>
                <a:gd name="connsiteX21" fmla="*/ 450056 w 704850"/>
                <a:gd name="connsiteY21" fmla="*/ 223838 h 595313"/>
                <a:gd name="connsiteX22" fmla="*/ 450812 w 704850"/>
                <a:gd name="connsiteY22" fmla="*/ 183147 h 595313"/>
                <a:gd name="connsiteX23" fmla="*/ 388990 w 704850"/>
                <a:gd name="connsiteY23" fmla="*/ 182925 h 595313"/>
                <a:gd name="connsiteX24" fmla="*/ 389206 w 704850"/>
                <a:gd name="connsiteY24" fmla="*/ 224264 h 595313"/>
                <a:gd name="connsiteX25" fmla="*/ 327323 w 704850"/>
                <a:gd name="connsiteY25" fmla="*/ 223622 h 595313"/>
                <a:gd name="connsiteX26" fmla="*/ 328084 w 704850"/>
                <a:gd name="connsiteY26" fmla="*/ 183243 h 595313"/>
                <a:gd name="connsiteX27" fmla="*/ 264319 w 704850"/>
                <a:gd name="connsiteY27" fmla="*/ 183357 h 595313"/>
                <a:gd name="connsiteX28" fmla="*/ 264768 w 704850"/>
                <a:gd name="connsiteY28" fmla="*/ 222962 h 595313"/>
                <a:gd name="connsiteX29" fmla="*/ 211931 w 704850"/>
                <a:gd name="connsiteY29" fmla="*/ 223185 h 595313"/>
                <a:gd name="connsiteX30" fmla="*/ 207169 w 704850"/>
                <a:gd name="connsiteY30" fmla="*/ 135732 h 595313"/>
                <a:gd name="connsiteX31" fmla="*/ 240506 w 704850"/>
                <a:gd name="connsiteY31" fmla="*/ 132277 h 595313"/>
                <a:gd name="connsiteX32" fmla="*/ 238125 w 704850"/>
                <a:gd name="connsiteY32" fmla="*/ 193 h 595313"/>
                <a:gd name="connsiteX33" fmla="*/ 192881 w 704850"/>
                <a:gd name="connsiteY33" fmla="*/ 534 h 595313"/>
                <a:gd name="connsiteX34" fmla="*/ 192444 w 704850"/>
                <a:gd name="connsiteY34" fmla="*/ 42701 h 595313"/>
                <a:gd name="connsiteX35" fmla="*/ 150019 w 704850"/>
                <a:gd name="connsiteY35" fmla="*/ 42863 h 595313"/>
                <a:gd name="connsiteX36" fmla="*/ 149857 w 704850"/>
                <a:gd name="connsiteY36" fmla="*/ 810 h 595313"/>
                <a:gd name="connsiteX37" fmla="*/ 100012 w 704850"/>
                <a:gd name="connsiteY37" fmla="*/ 1086 h 595313"/>
                <a:gd name="connsiteX38" fmla="*/ 100012 w 704850"/>
                <a:gd name="connsiteY38" fmla="*/ 40482 h 595313"/>
                <a:gd name="connsiteX39" fmla="*/ 59693 w 704850"/>
                <a:gd name="connsiteY39" fmla="*/ 40919 h 595313"/>
                <a:gd name="connsiteX40" fmla="*/ 59531 w 704850"/>
                <a:gd name="connsiteY40" fmla="*/ 0 h 595313"/>
                <a:gd name="connsiteX41" fmla="*/ 0 w 704850"/>
                <a:gd name="connsiteY41" fmla="*/ 810 h 595313"/>
                <a:gd name="connsiteX42" fmla="*/ 2381 w 704850"/>
                <a:gd name="connsiteY42" fmla="*/ 135732 h 595313"/>
                <a:gd name="connsiteX43" fmla="*/ 35719 w 704850"/>
                <a:gd name="connsiteY43" fmla="*/ 138113 h 595313"/>
                <a:gd name="connsiteX44" fmla="*/ 2381 w 704850"/>
                <a:gd name="connsiteY44" fmla="*/ 595313 h 59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4850" h="595313">
                  <a:moveTo>
                    <a:pt x="2381" y="595313"/>
                  </a:moveTo>
                  <a:lnTo>
                    <a:pt x="280485" y="593658"/>
                  </a:lnTo>
                  <a:lnTo>
                    <a:pt x="282978" y="457479"/>
                  </a:lnTo>
                  <a:cubicBezTo>
                    <a:pt x="366644" y="413468"/>
                    <a:pt x="349796" y="427986"/>
                    <a:pt x="421965" y="455210"/>
                  </a:cubicBezTo>
                  <a:cubicBezTo>
                    <a:pt x="422517" y="520533"/>
                    <a:pt x="420893" y="529990"/>
                    <a:pt x="421445" y="595313"/>
                  </a:cubicBezTo>
                  <a:lnTo>
                    <a:pt x="701222" y="594178"/>
                  </a:lnTo>
                  <a:lnTo>
                    <a:pt x="673894" y="133034"/>
                  </a:lnTo>
                  <a:lnTo>
                    <a:pt x="704850" y="128588"/>
                  </a:lnTo>
                  <a:lnTo>
                    <a:pt x="704418" y="847"/>
                  </a:lnTo>
                  <a:lnTo>
                    <a:pt x="657009" y="205"/>
                  </a:lnTo>
                  <a:cubicBezTo>
                    <a:pt x="657350" y="20200"/>
                    <a:pt x="657585" y="31159"/>
                    <a:pt x="657657" y="44585"/>
                  </a:cubicBezTo>
                  <a:lnTo>
                    <a:pt x="611981" y="45244"/>
                  </a:lnTo>
                  <a:lnTo>
                    <a:pt x="611981" y="1944"/>
                  </a:lnTo>
                  <a:lnTo>
                    <a:pt x="564356" y="1313"/>
                  </a:lnTo>
                  <a:cubicBezTo>
                    <a:pt x="563992" y="15671"/>
                    <a:pt x="563629" y="30028"/>
                    <a:pt x="563265" y="44386"/>
                  </a:cubicBezTo>
                  <a:lnTo>
                    <a:pt x="521500" y="44591"/>
                  </a:lnTo>
                  <a:cubicBezTo>
                    <a:pt x="521498" y="30521"/>
                    <a:pt x="521496" y="15156"/>
                    <a:pt x="521494" y="1086"/>
                  </a:cubicBezTo>
                  <a:lnTo>
                    <a:pt x="464344" y="1518"/>
                  </a:lnTo>
                  <a:lnTo>
                    <a:pt x="464560" y="130765"/>
                  </a:lnTo>
                  <a:lnTo>
                    <a:pt x="495300" y="133350"/>
                  </a:lnTo>
                  <a:cubicBezTo>
                    <a:pt x="494506" y="162719"/>
                    <a:pt x="493713" y="194247"/>
                    <a:pt x="492919" y="223616"/>
                  </a:cubicBezTo>
                  <a:lnTo>
                    <a:pt x="450056" y="223838"/>
                  </a:lnTo>
                  <a:lnTo>
                    <a:pt x="450812" y="183147"/>
                  </a:lnTo>
                  <a:lnTo>
                    <a:pt x="388990" y="182925"/>
                  </a:lnTo>
                  <a:lnTo>
                    <a:pt x="389206" y="224264"/>
                  </a:lnTo>
                  <a:lnTo>
                    <a:pt x="327323" y="223622"/>
                  </a:lnTo>
                  <a:cubicBezTo>
                    <a:pt x="327469" y="209838"/>
                    <a:pt x="327938" y="197027"/>
                    <a:pt x="328084" y="183243"/>
                  </a:cubicBezTo>
                  <a:lnTo>
                    <a:pt x="264319" y="183357"/>
                  </a:lnTo>
                  <a:cubicBezTo>
                    <a:pt x="264469" y="195479"/>
                    <a:pt x="264618" y="210840"/>
                    <a:pt x="264768" y="222962"/>
                  </a:cubicBezTo>
                  <a:lnTo>
                    <a:pt x="211931" y="223185"/>
                  </a:lnTo>
                  <a:lnTo>
                    <a:pt x="207169" y="135732"/>
                  </a:lnTo>
                  <a:lnTo>
                    <a:pt x="240506" y="132277"/>
                  </a:lnTo>
                  <a:cubicBezTo>
                    <a:pt x="239712" y="83858"/>
                    <a:pt x="238919" y="48612"/>
                    <a:pt x="238125" y="193"/>
                  </a:cubicBezTo>
                  <a:lnTo>
                    <a:pt x="192881" y="534"/>
                  </a:lnTo>
                  <a:cubicBezTo>
                    <a:pt x="192735" y="14590"/>
                    <a:pt x="192590" y="28645"/>
                    <a:pt x="192444" y="42701"/>
                  </a:cubicBezTo>
                  <a:lnTo>
                    <a:pt x="150019" y="42863"/>
                  </a:lnTo>
                  <a:lnTo>
                    <a:pt x="149857" y="810"/>
                  </a:lnTo>
                  <a:lnTo>
                    <a:pt x="100012" y="1086"/>
                  </a:lnTo>
                  <a:lnTo>
                    <a:pt x="100012" y="40482"/>
                  </a:lnTo>
                  <a:lnTo>
                    <a:pt x="59693" y="40919"/>
                  </a:lnTo>
                  <a:lnTo>
                    <a:pt x="59531" y="0"/>
                  </a:lnTo>
                  <a:lnTo>
                    <a:pt x="0" y="810"/>
                  </a:lnTo>
                  <a:cubicBezTo>
                    <a:pt x="794" y="46054"/>
                    <a:pt x="1587" y="90488"/>
                    <a:pt x="2381" y="135732"/>
                  </a:cubicBezTo>
                  <a:lnTo>
                    <a:pt x="35719" y="138113"/>
                  </a:lnTo>
                  <a:lnTo>
                    <a:pt x="2381" y="595313"/>
                  </a:lnTo>
                  <a:close/>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955E5528-7EAD-401E-A4D5-95A5A5DFE25F}"/>
              </a:ext>
            </a:extLst>
          </p:cNvPr>
          <p:cNvGrpSpPr/>
          <p:nvPr/>
        </p:nvGrpSpPr>
        <p:grpSpPr>
          <a:xfrm>
            <a:off x="8316996" y="2178737"/>
            <a:ext cx="2318328" cy="2318328"/>
            <a:chOff x="8316996" y="2178737"/>
            <a:chExt cx="2318328" cy="2318328"/>
          </a:xfrm>
        </p:grpSpPr>
        <p:sp>
          <p:nvSpPr>
            <p:cNvPr id="5" name="Rectangle 4"/>
            <p:cNvSpPr/>
            <p:nvPr/>
          </p:nvSpPr>
          <p:spPr bwMode="auto">
            <a:xfrm>
              <a:off x="8316996" y="2178737"/>
              <a:ext cx="2318328" cy="231832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5" name="ContactCard_EEBD">
              <a:extLst>
                <a:ext uri="{FF2B5EF4-FFF2-40B4-BE49-F238E27FC236}">
                  <a16:creationId xmlns:a16="http://schemas.microsoft.com/office/drawing/2014/main" id="{DAE3AF3B-4152-454E-ABFB-81B761F06B9F}"/>
                </a:ext>
              </a:extLst>
            </p:cNvPr>
            <p:cNvSpPr>
              <a:spLocks noChangeAspect="1" noEditPoints="1"/>
            </p:cNvSpPr>
            <p:nvPr/>
          </p:nvSpPr>
          <p:spPr bwMode="auto">
            <a:xfrm>
              <a:off x="8992810" y="2993190"/>
              <a:ext cx="962125" cy="706023"/>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Org_ECA6">
            <a:extLst>
              <a:ext uri="{FF2B5EF4-FFF2-40B4-BE49-F238E27FC236}">
                <a16:creationId xmlns:a16="http://schemas.microsoft.com/office/drawing/2014/main" id="{EED31ADC-A940-4CDF-A25C-2EBD6689B1A9}"/>
              </a:ext>
            </a:extLst>
          </p:cNvPr>
          <p:cNvSpPr>
            <a:spLocks noChangeAspect="1" noEditPoints="1"/>
          </p:cNvSpPr>
          <p:nvPr/>
        </p:nvSpPr>
        <p:spPr bwMode="auto">
          <a:xfrm>
            <a:off x="5421871" y="2844800"/>
            <a:ext cx="985722" cy="9862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TextBox 64"/>
          <p:cNvSpPr txBox="1"/>
          <p:nvPr/>
        </p:nvSpPr>
        <p:spPr>
          <a:xfrm>
            <a:off x="1612682" y="4645455"/>
            <a:ext cx="1568378"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Physical </a:t>
            </a:r>
          </a:p>
        </p:txBody>
      </p:sp>
      <p:sp>
        <p:nvSpPr>
          <p:cNvPr id="66" name="TextBox 65"/>
          <p:cNvSpPr txBox="1"/>
          <p:nvPr/>
        </p:nvSpPr>
        <p:spPr>
          <a:xfrm>
            <a:off x="8734787" y="4645455"/>
            <a:ext cx="153151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Identity </a:t>
            </a:r>
          </a:p>
        </p:txBody>
      </p:sp>
      <p:sp>
        <p:nvSpPr>
          <p:cNvPr id="67" name="TextBox 66"/>
          <p:cNvSpPr txBox="1"/>
          <p:nvPr/>
        </p:nvSpPr>
        <p:spPr>
          <a:xfrm>
            <a:off x="5096349" y="4645455"/>
            <a:ext cx="165532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Network </a:t>
            </a:r>
          </a:p>
        </p:txBody>
      </p:sp>
      <p:grpSp>
        <p:nvGrpSpPr>
          <p:cNvPr id="8" name="Group 7">
            <a:extLst>
              <a:ext uri="{FF2B5EF4-FFF2-40B4-BE49-F238E27FC236}">
                <a16:creationId xmlns:a16="http://schemas.microsoft.com/office/drawing/2014/main" id="{3FC553F6-48D6-4A6E-A1C9-1A99A386D878}"/>
              </a:ext>
            </a:extLst>
          </p:cNvPr>
          <p:cNvGrpSpPr/>
          <p:nvPr/>
        </p:nvGrpSpPr>
        <p:grpSpPr>
          <a:xfrm>
            <a:off x="3859593" y="3098800"/>
            <a:ext cx="551278" cy="508698"/>
            <a:chOff x="3859593" y="3098800"/>
            <a:chExt cx="551278" cy="508698"/>
          </a:xfrm>
        </p:grpSpPr>
        <p:sp>
          <p:nvSpPr>
            <p:cNvPr id="43" name="arrow">
              <a:extLst>
                <a:ext uri="{FF2B5EF4-FFF2-40B4-BE49-F238E27FC236}">
                  <a16:creationId xmlns:a16="http://schemas.microsoft.com/office/drawing/2014/main" id="{70B5F2CF-69D4-4204-AE44-2EA203E0B6ED}"/>
                </a:ext>
              </a:extLst>
            </p:cNvPr>
            <p:cNvSpPr>
              <a:spLocks noChangeAspect="1" noEditPoints="1"/>
            </p:cNvSpPr>
            <p:nvPr/>
          </p:nvSpPr>
          <p:spPr bwMode="auto">
            <a:xfrm>
              <a:off x="3859593" y="3098800"/>
              <a:ext cx="551278" cy="5086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Rectangle 6">
              <a:extLst>
                <a:ext uri="{FF2B5EF4-FFF2-40B4-BE49-F238E27FC236}">
                  <a16:creationId xmlns:a16="http://schemas.microsoft.com/office/drawing/2014/main" id="{F6097628-1C8B-4CE1-8395-AB1BD1129517}"/>
                </a:ext>
              </a:extLst>
            </p:cNvPr>
            <p:cNvSpPr/>
            <p:nvPr/>
          </p:nvSpPr>
          <p:spPr bwMode="auto">
            <a:xfrm>
              <a:off x="4021015" y="3200400"/>
              <a:ext cx="128954" cy="187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45E3DBF6-4E61-48E9-817B-A8AEDE86C762}"/>
              </a:ext>
            </a:extLst>
          </p:cNvPr>
          <p:cNvGrpSpPr/>
          <p:nvPr/>
        </p:nvGrpSpPr>
        <p:grpSpPr>
          <a:xfrm>
            <a:off x="7424119" y="3083552"/>
            <a:ext cx="551278" cy="508698"/>
            <a:chOff x="7424119" y="3083552"/>
            <a:chExt cx="551278" cy="508698"/>
          </a:xfrm>
        </p:grpSpPr>
        <p:sp>
          <p:nvSpPr>
            <p:cNvPr id="44" name="arrow">
              <a:extLst>
                <a:ext uri="{FF2B5EF4-FFF2-40B4-BE49-F238E27FC236}">
                  <a16:creationId xmlns:a16="http://schemas.microsoft.com/office/drawing/2014/main" id="{E12534FA-477A-47B2-ABF9-01D32B69F79C}"/>
                </a:ext>
              </a:extLst>
            </p:cNvPr>
            <p:cNvSpPr>
              <a:spLocks noChangeAspect="1" noEditPoints="1"/>
            </p:cNvSpPr>
            <p:nvPr/>
          </p:nvSpPr>
          <p:spPr bwMode="auto">
            <a:xfrm>
              <a:off x="7424119" y="3083552"/>
              <a:ext cx="551278" cy="5086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Rectangle 8">
              <a:extLst>
                <a:ext uri="{FF2B5EF4-FFF2-40B4-BE49-F238E27FC236}">
                  <a16:creationId xmlns:a16="http://schemas.microsoft.com/office/drawing/2014/main" id="{C970E19A-9F0A-4AA8-AC7E-8541BB144570}"/>
                </a:ext>
              </a:extLst>
            </p:cNvPr>
            <p:cNvSpPr/>
            <p:nvPr/>
          </p:nvSpPr>
          <p:spPr bwMode="auto">
            <a:xfrm>
              <a:off x="7631723" y="3259015"/>
              <a:ext cx="105508" cy="1875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34833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a:extLst>
              <a:ext uri="{FF2B5EF4-FFF2-40B4-BE49-F238E27FC236}">
                <a16:creationId xmlns:a16="http://schemas.microsoft.com/office/drawing/2014/main" id="{5AB0394D-64A6-8E86-1B0E-C231BE55983B}"/>
              </a:ext>
            </a:extLst>
          </p:cNvPr>
          <p:cNvSpPr>
            <a:spLocks noGrp="1"/>
          </p:cNvSpPr>
          <p:nvPr>
            <p:ph type="title"/>
          </p:nvPr>
        </p:nvSpPr>
        <p:spPr/>
        <p:txBody>
          <a:bodyPr/>
          <a:lstStyle/>
          <a:p>
            <a:r>
              <a:rPr lang="en-US" altLang="en-US" sz="3600" b="1"/>
              <a:t>Systems-Specific Policy (SysSP) (continued)</a:t>
            </a:r>
          </a:p>
        </p:txBody>
      </p:sp>
      <p:sp>
        <p:nvSpPr>
          <p:cNvPr id="14340" name="Content Placeholder 2">
            <a:extLst>
              <a:ext uri="{FF2B5EF4-FFF2-40B4-BE49-F238E27FC236}">
                <a16:creationId xmlns:a16="http://schemas.microsoft.com/office/drawing/2014/main" id="{89D4C6AB-6C9C-6F82-27D7-E3BEDF2C187F}"/>
              </a:ext>
            </a:extLst>
          </p:cNvPr>
          <p:cNvSpPr>
            <a:spLocks noGrp="1"/>
          </p:cNvSpPr>
          <p:nvPr>
            <p:ph idx="1"/>
          </p:nvPr>
        </p:nvSpPr>
        <p:spPr/>
        <p:txBody>
          <a:bodyPr>
            <a:normAutofit/>
          </a:bodyPr>
          <a:lstStyle/>
          <a:p>
            <a:pPr algn="just">
              <a:lnSpc>
                <a:spcPct val="90000"/>
              </a:lnSpc>
            </a:pPr>
            <a:r>
              <a:rPr lang="en-US" altLang="en-US" sz="2400" dirty="0"/>
              <a:t>Technical </a:t>
            </a:r>
            <a:r>
              <a:rPr lang="en-US" altLang="en-US" sz="2400" dirty="0" err="1"/>
              <a:t>SysSPs</a:t>
            </a:r>
            <a:r>
              <a:rPr lang="en-US" altLang="en-US" sz="2400" dirty="0"/>
              <a:t> are further divided into:</a:t>
            </a:r>
          </a:p>
          <a:p>
            <a:pPr lvl="1" algn="just">
              <a:lnSpc>
                <a:spcPct val="90000"/>
              </a:lnSpc>
            </a:pPr>
            <a:r>
              <a:rPr lang="en-US" altLang="en-US" sz="2400" dirty="0"/>
              <a:t>Access control lists (ACLs) consist of access control lists, matrices, and capability tables governing rights and privileges of a particular user to a particular system</a:t>
            </a:r>
          </a:p>
          <a:p>
            <a:pPr lvl="1" algn="just">
              <a:lnSpc>
                <a:spcPct val="90000"/>
              </a:lnSpc>
            </a:pPr>
            <a:r>
              <a:rPr lang="en-US" altLang="en-US" sz="2400" dirty="0"/>
              <a:t>Configuration rule policies comprise specific configuration codes entered into security systems to guide execution of the 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6">
            <a:extLst>
              <a:ext uri="{FF2B5EF4-FFF2-40B4-BE49-F238E27FC236}">
                <a16:creationId xmlns:a16="http://schemas.microsoft.com/office/drawing/2014/main" id="{D47BF2E1-DA97-08B1-BC42-0672190B4A65}"/>
              </a:ext>
            </a:extLst>
          </p:cNvPr>
          <p:cNvSpPr>
            <a:spLocks noGrp="1" noChangeArrowheads="1"/>
          </p:cNvSpPr>
          <p:nvPr>
            <p:ph type="title"/>
          </p:nvPr>
        </p:nvSpPr>
        <p:spPr/>
        <p:txBody>
          <a:bodyPr/>
          <a:lstStyle/>
          <a:p>
            <a:r>
              <a:rPr lang="en-US" altLang="en-US" sz="3600" b="1"/>
              <a:t>Policy Management</a:t>
            </a:r>
          </a:p>
        </p:txBody>
      </p:sp>
      <p:sp>
        <p:nvSpPr>
          <p:cNvPr id="15364" name="Rectangle 7">
            <a:extLst>
              <a:ext uri="{FF2B5EF4-FFF2-40B4-BE49-F238E27FC236}">
                <a16:creationId xmlns:a16="http://schemas.microsoft.com/office/drawing/2014/main" id="{2D32E110-EF5B-204C-D0E9-7992A9909124}"/>
              </a:ext>
            </a:extLst>
          </p:cNvPr>
          <p:cNvSpPr>
            <a:spLocks noGrp="1" noChangeArrowheads="1"/>
          </p:cNvSpPr>
          <p:nvPr>
            <p:ph idx="1"/>
          </p:nvPr>
        </p:nvSpPr>
        <p:spPr/>
        <p:txBody>
          <a:bodyPr>
            <a:normAutofit/>
          </a:bodyPr>
          <a:lstStyle/>
          <a:p>
            <a:pPr algn="just"/>
            <a:r>
              <a:rPr lang="en-US" altLang="en-US" sz="2400" dirty="0"/>
              <a:t>Policies are living documents that must be managed and are constantly changing </a:t>
            </a:r>
          </a:p>
          <a:p>
            <a:pPr algn="just"/>
            <a:r>
              <a:rPr lang="en-US" altLang="en-US" sz="2400" dirty="0"/>
              <a:t>Special considerations should be made for organizations undergoing mergers, takeovers, and partnerships</a:t>
            </a:r>
          </a:p>
          <a:p>
            <a:pPr algn="just"/>
            <a:r>
              <a:rPr lang="en-US" altLang="en-US" sz="2400" dirty="0"/>
              <a:t>To remain viable, security policies must have:</a:t>
            </a:r>
          </a:p>
          <a:p>
            <a:pPr lvl="1" algn="just"/>
            <a:r>
              <a:rPr lang="en-US" altLang="en-US" sz="2400" dirty="0"/>
              <a:t>An individual responsible for reviews</a:t>
            </a:r>
          </a:p>
          <a:p>
            <a:pPr lvl="1" algn="just"/>
            <a:r>
              <a:rPr lang="en-US" altLang="en-US" sz="2400" dirty="0"/>
              <a:t>A schedule of reviews</a:t>
            </a:r>
          </a:p>
          <a:p>
            <a:pPr lvl="1" algn="just"/>
            <a:r>
              <a:rPr lang="en-US" altLang="en-US" sz="2400" dirty="0"/>
              <a:t>A specific policy issuance and revision date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a:extLst>
              <a:ext uri="{FF2B5EF4-FFF2-40B4-BE49-F238E27FC236}">
                <a16:creationId xmlns:a16="http://schemas.microsoft.com/office/drawing/2014/main" id="{28FFA536-DC8B-F740-7BE9-9EF1C02068BF}"/>
              </a:ext>
            </a:extLst>
          </p:cNvPr>
          <p:cNvSpPr>
            <a:spLocks noGrp="1"/>
          </p:cNvSpPr>
          <p:nvPr>
            <p:ph type="title"/>
          </p:nvPr>
        </p:nvSpPr>
        <p:spPr/>
        <p:txBody>
          <a:bodyPr/>
          <a:lstStyle/>
          <a:p>
            <a:r>
              <a:rPr lang="en-US" altLang="en-US" sz="3600" b="1"/>
              <a:t>Frameworks and Industry Standards</a:t>
            </a:r>
          </a:p>
        </p:txBody>
      </p:sp>
      <p:sp>
        <p:nvSpPr>
          <p:cNvPr id="16388" name="Content Placeholder 2">
            <a:extLst>
              <a:ext uri="{FF2B5EF4-FFF2-40B4-BE49-F238E27FC236}">
                <a16:creationId xmlns:a16="http://schemas.microsoft.com/office/drawing/2014/main" id="{2E72F387-D66F-239A-32AA-568AB6638B01}"/>
              </a:ext>
            </a:extLst>
          </p:cNvPr>
          <p:cNvSpPr>
            <a:spLocks noGrp="1"/>
          </p:cNvSpPr>
          <p:nvPr>
            <p:ph idx="1"/>
          </p:nvPr>
        </p:nvSpPr>
        <p:spPr/>
        <p:txBody>
          <a:bodyPr>
            <a:normAutofit/>
          </a:bodyPr>
          <a:lstStyle/>
          <a:p>
            <a:pPr algn="just"/>
            <a:r>
              <a:rPr lang="en-US" altLang="en-US" sz="2400" dirty="0"/>
              <a:t>Security</a:t>
            </a:r>
            <a:r>
              <a:rPr lang="en-US" altLang="en-US" sz="2400" b="1" dirty="0"/>
              <a:t> </a:t>
            </a:r>
            <a:r>
              <a:rPr lang="en-US" altLang="en-US" sz="2400" dirty="0"/>
              <a:t>blueprint</a:t>
            </a:r>
            <a:r>
              <a:rPr lang="en-US" altLang="en-US" sz="2400" b="1" dirty="0"/>
              <a:t> </a:t>
            </a:r>
            <a:r>
              <a:rPr lang="en-US" altLang="en-US" sz="2400" dirty="0"/>
              <a:t>is basis for design, selection, and implementation of all security program elements including policy implementation, ongoing policy management, risk management programs, education and training programs, technological controls, and maintenance of security program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a:extLst>
              <a:ext uri="{FF2B5EF4-FFF2-40B4-BE49-F238E27FC236}">
                <a16:creationId xmlns:a16="http://schemas.microsoft.com/office/drawing/2014/main" id="{1AADF2DD-495F-020C-FE0E-7224D43C8EE0}"/>
              </a:ext>
            </a:extLst>
          </p:cNvPr>
          <p:cNvSpPr>
            <a:spLocks noGrp="1"/>
          </p:cNvSpPr>
          <p:nvPr>
            <p:ph type="title"/>
          </p:nvPr>
        </p:nvSpPr>
        <p:spPr/>
        <p:txBody>
          <a:bodyPr>
            <a:normAutofit/>
          </a:bodyPr>
          <a:lstStyle/>
          <a:p>
            <a:r>
              <a:rPr lang="en-US" altLang="en-US" sz="3600" b="1"/>
              <a:t>Frameworks and Industry Standards (continued)</a:t>
            </a:r>
          </a:p>
        </p:txBody>
      </p:sp>
      <p:sp>
        <p:nvSpPr>
          <p:cNvPr id="17412" name="Content Placeholder 2">
            <a:extLst>
              <a:ext uri="{FF2B5EF4-FFF2-40B4-BE49-F238E27FC236}">
                <a16:creationId xmlns:a16="http://schemas.microsoft.com/office/drawing/2014/main" id="{7DCBE4A9-72D6-8FFD-0CA4-EC3E028255EF}"/>
              </a:ext>
            </a:extLst>
          </p:cNvPr>
          <p:cNvSpPr>
            <a:spLocks noGrp="1"/>
          </p:cNvSpPr>
          <p:nvPr>
            <p:ph idx="1"/>
          </p:nvPr>
        </p:nvSpPr>
        <p:spPr/>
        <p:txBody>
          <a:bodyPr/>
          <a:lstStyle/>
          <a:p>
            <a:pPr algn="just"/>
            <a:r>
              <a:rPr lang="en-US" altLang="en-US"/>
              <a:t>Security</a:t>
            </a:r>
            <a:r>
              <a:rPr lang="en-US" altLang="en-US" b="1"/>
              <a:t> </a:t>
            </a:r>
            <a:r>
              <a:rPr lang="en-US" altLang="en-US"/>
              <a:t>framework is outline of overall information security strategy and roadmap for planned changes to the organization’s information security environment</a:t>
            </a:r>
          </a:p>
          <a:p>
            <a:pPr algn="just"/>
            <a:r>
              <a:rPr lang="en-US" altLang="en-US"/>
              <a:t>Number of published information security frameworks, including ones from government sources</a:t>
            </a:r>
          </a:p>
          <a:p>
            <a:pPr algn="just"/>
            <a:r>
              <a:rPr lang="en-US" altLang="en-US"/>
              <a:t>Because each information security environment is unique, security team may need to modify or adapt pieces from several frameworks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6">
            <a:extLst>
              <a:ext uri="{FF2B5EF4-FFF2-40B4-BE49-F238E27FC236}">
                <a16:creationId xmlns:a16="http://schemas.microsoft.com/office/drawing/2014/main" id="{D6A0760D-4BCD-816D-5DF6-A312C742117E}"/>
              </a:ext>
            </a:extLst>
          </p:cNvPr>
          <p:cNvSpPr>
            <a:spLocks noGrp="1" noChangeArrowheads="1"/>
          </p:cNvSpPr>
          <p:nvPr>
            <p:ph type="title"/>
          </p:nvPr>
        </p:nvSpPr>
        <p:spPr/>
        <p:txBody>
          <a:bodyPr/>
          <a:lstStyle/>
          <a:p>
            <a:r>
              <a:rPr lang="en-US" altLang="en-US" sz="3600" b="1"/>
              <a:t>Benchmarking and Best Practices</a:t>
            </a:r>
          </a:p>
        </p:txBody>
      </p:sp>
      <p:sp>
        <p:nvSpPr>
          <p:cNvPr id="18436" name="Rectangle 7">
            <a:extLst>
              <a:ext uri="{FF2B5EF4-FFF2-40B4-BE49-F238E27FC236}">
                <a16:creationId xmlns:a16="http://schemas.microsoft.com/office/drawing/2014/main" id="{7D0BBE59-3462-1CB1-1797-C35E8C45B390}"/>
              </a:ext>
            </a:extLst>
          </p:cNvPr>
          <p:cNvSpPr>
            <a:spLocks noGrp="1" noChangeArrowheads="1"/>
          </p:cNvSpPr>
          <p:nvPr>
            <p:ph idx="1"/>
          </p:nvPr>
        </p:nvSpPr>
        <p:spPr/>
        <p:txBody>
          <a:bodyPr>
            <a:normAutofit/>
          </a:bodyPr>
          <a:lstStyle/>
          <a:p>
            <a:pPr algn="just"/>
            <a:r>
              <a:rPr lang="en-US" altLang="en-US" sz="2400" dirty="0"/>
              <a:t>Benchmarking and best practices are reliable methods used by some organizations to assess security practices</a:t>
            </a:r>
          </a:p>
          <a:p>
            <a:pPr algn="just"/>
            <a:r>
              <a:rPr lang="en-US" altLang="en-US" sz="2400" dirty="0"/>
              <a:t>Possible to gain information by benchmarking and using best practices and thus work backwards to effective design</a:t>
            </a:r>
          </a:p>
          <a:p>
            <a:pPr algn="just"/>
            <a:r>
              <a:rPr lang="en-US" altLang="en-US" sz="2400" dirty="0"/>
              <a:t>Federal Agency Security Practices Site (fasp.nist.gov) designed to provide best practices for public agencies and is adapted easily to private organizations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8F65E03-6BDF-AF53-95A5-E47C04474C4D}"/>
              </a:ext>
            </a:extLst>
          </p:cNvPr>
          <p:cNvSpPr>
            <a:spLocks noGrp="1" noChangeArrowheads="1"/>
          </p:cNvSpPr>
          <p:nvPr>
            <p:ph type="title"/>
          </p:nvPr>
        </p:nvSpPr>
        <p:spPr/>
        <p:txBody>
          <a:bodyPr/>
          <a:lstStyle/>
          <a:p>
            <a:r>
              <a:rPr lang="en-US" altLang="en-US"/>
              <a:t>The Golden Rules</a:t>
            </a:r>
            <a:br>
              <a:rPr lang="en-US" altLang="en-US"/>
            </a:br>
            <a:r>
              <a:rPr lang="en-US" altLang="en-US" sz="1400"/>
              <a:t>Building an Effective Enterprise Information Security Program</a:t>
            </a:r>
          </a:p>
        </p:txBody>
      </p:sp>
      <p:sp>
        <p:nvSpPr>
          <p:cNvPr id="23555" name="Rectangle 3">
            <a:extLst>
              <a:ext uri="{FF2B5EF4-FFF2-40B4-BE49-F238E27FC236}">
                <a16:creationId xmlns:a16="http://schemas.microsoft.com/office/drawing/2014/main" id="{35AF0BC6-868F-DFB9-07A8-AB645D01630D}"/>
              </a:ext>
            </a:extLst>
          </p:cNvPr>
          <p:cNvSpPr>
            <a:spLocks noGrp="1" noChangeArrowheads="1"/>
          </p:cNvSpPr>
          <p:nvPr>
            <p:ph idx="1"/>
          </p:nvPr>
        </p:nvSpPr>
        <p:spPr>
          <a:ln/>
        </p:spPr>
        <p:txBody>
          <a:bodyPr>
            <a:normAutofit/>
          </a:bodyPr>
          <a:lstStyle/>
          <a:p>
            <a:pPr>
              <a:lnSpc>
                <a:spcPct val="90000"/>
              </a:lnSpc>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Develop an enterprise-wide information security strategy and game plan</a:t>
            </a:r>
          </a:p>
          <a:p>
            <a:pPr>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Get corporate “buy in” for the enterprise information security program—effective programs start at the top</a:t>
            </a:r>
          </a:p>
          <a:p>
            <a:pPr>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Build information security into the infrastructure of the enterprise</a:t>
            </a:r>
          </a:p>
          <a:p>
            <a:pPr>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Establish level of “due diligence” for information security</a:t>
            </a:r>
          </a:p>
          <a:p>
            <a:pPr>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Focus initially on mission/business case impacts—bring in threat information only when specific and credible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0EA2ED6-353F-419B-926F-1841E6DD8101}"/>
              </a:ext>
            </a:extLst>
          </p:cNvPr>
          <p:cNvSpPr>
            <a:spLocks noGrp="1" noChangeArrowheads="1"/>
          </p:cNvSpPr>
          <p:nvPr>
            <p:ph type="title"/>
          </p:nvPr>
        </p:nvSpPr>
        <p:spPr/>
        <p:txBody>
          <a:bodyPr/>
          <a:lstStyle/>
          <a:p>
            <a:r>
              <a:rPr lang="en-US" altLang="en-US"/>
              <a:t>The Golden Rules</a:t>
            </a:r>
            <a:br>
              <a:rPr lang="en-US" altLang="en-US"/>
            </a:br>
            <a:r>
              <a:rPr lang="en-US" altLang="en-US" sz="1400"/>
              <a:t>Building an Effective Enterprise Information Security Program</a:t>
            </a:r>
          </a:p>
        </p:txBody>
      </p:sp>
      <p:sp>
        <p:nvSpPr>
          <p:cNvPr id="25603" name="Rectangle 3">
            <a:extLst>
              <a:ext uri="{FF2B5EF4-FFF2-40B4-BE49-F238E27FC236}">
                <a16:creationId xmlns:a16="http://schemas.microsoft.com/office/drawing/2014/main" id="{0B6FDB8B-6B2E-AECB-FC9E-F6EA0BC1F3C6}"/>
              </a:ext>
            </a:extLst>
          </p:cNvPr>
          <p:cNvSpPr>
            <a:spLocks noGrp="1" noChangeArrowheads="1"/>
          </p:cNvSpPr>
          <p:nvPr>
            <p:ph idx="1"/>
          </p:nvPr>
        </p:nvSpPr>
        <p:spPr>
          <a:ln/>
        </p:spPr>
        <p:txBody>
          <a:bodyPr>
            <a:normAutofit lnSpcReduction="10000"/>
          </a:bodyPr>
          <a:lstStyle/>
          <a:p>
            <a:pPr>
              <a:lnSpc>
                <a:spcPct val="90000"/>
              </a:lnSpc>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Create a balanced information security program with management, operational, and technical security controls</a:t>
            </a:r>
          </a:p>
          <a:p>
            <a:pPr>
              <a:lnSpc>
                <a:spcPct val="90000"/>
              </a:lnSpc>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Employ a solid foundation of security controls first, then build on that foundation guided by an assessment of risk</a:t>
            </a:r>
          </a:p>
          <a:p>
            <a:pPr>
              <a:lnSpc>
                <a:spcPct val="90000"/>
              </a:lnSpc>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Avoid complicated and expensive risk assessments that rely on flawed assumptions or unverifiable data</a:t>
            </a:r>
          </a:p>
          <a:p>
            <a:pPr>
              <a:lnSpc>
                <a:spcPct val="90000"/>
              </a:lnSpc>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Harden the target; place multiple barriers between the adversary and enterprise information systems</a:t>
            </a:r>
          </a:p>
          <a:p>
            <a:pPr>
              <a:lnSpc>
                <a:spcPct val="90000"/>
              </a:lnSpc>
              <a:spcBef>
                <a:spcPct val="0"/>
              </a:spcBef>
              <a:spcAft>
                <a:spcPct val="50000"/>
              </a:spcAft>
              <a:buClr>
                <a:srgbClr val="3366CC"/>
              </a:buClr>
              <a:buFont typeface="Wingdings" panose="05000000000000000000" pitchFamily="2" charset="2"/>
              <a:buChar char="§"/>
            </a:pPr>
            <a:r>
              <a:rPr lang="en-US" altLang="en-US" sz="2400">
                <a:cs typeface="Arial" panose="020B0604020202020204" pitchFamily="34" charset="0"/>
              </a:rPr>
              <a:t>Be a good consumer—beware of vendors trying to sell “single point solutions” for enterprise security problems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1F232FC-8E33-F96B-AA18-A0FA995A4BAE}"/>
              </a:ext>
            </a:extLst>
          </p:cNvPr>
          <p:cNvSpPr>
            <a:spLocks noGrp="1" noChangeArrowheads="1"/>
          </p:cNvSpPr>
          <p:nvPr>
            <p:ph type="title"/>
          </p:nvPr>
        </p:nvSpPr>
        <p:spPr/>
        <p:txBody>
          <a:bodyPr/>
          <a:lstStyle/>
          <a:p>
            <a:r>
              <a:rPr lang="en-US" altLang="en-US"/>
              <a:t>The Golden Rules</a:t>
            </a:r>
            <a:br>
              <a:rPr lang="en-US" altLang="en-US"/>
            </a:br>
            <a:r>
              <a:rPr lang="en-US" altLang="en-US" sz="1400"/>
              <a:t>Building an Effective Enterprise Information Security Program</a:t>
            </a:r>
          </a:p>
        </p:txBody>
      </p:sp>
      <p:sp>
        <p:nvSpPr>
          <p:cNvPr id="27651" name="Rectangle 3">
            <a:extLst>
              <a:ext uri="{FF2B5EF4-FFF2-40B4-BE49-F238E27FC236}">
                <a16:creationId xmlns:a16="http://schemas.microsoft.com/office/drawing/2014/main" id="{A6FD5964-0A64-CB58-2787-ABFAA80D957C}"/>
              </a:ext>
            </a:extLst>
          </p:cNvPr>
          <p:cNvSpPr>
            <a:spLocks noGrp="1" noChangeArrowheads="1"/>
          </p:cNvSpPr>
          <p:nvPr>
            <p:ph idx="1"/>
          </p:nvPr>
        </p:nvSpPr>
        <p:spPr>
          <a:ln/>
        </p:spPr>
        <p:txBody>
          <a:bodyPr/>
          <a:lstStyle/>
          <a:p>
            <a:pPr>
              <a:spcBef>
                <a:spcPct val="0"/>
              </a:spcBef>
              <a:spcAft>
                <a:spcPct val="50000"/>
              </a:spcAft>
              <a:buClr>
                <a:srgbClr val="3366CC"/>
              </a:buClr>
              <a:buFont typeface="Wingdings" panose="05000000000000000000" pitchFamily="2" charset="2"/>
              <a:buChar char="§"/>
            </a:pPr>
            <a:r>
              <a:rPr lang="en-US" altLang="en-US" sz="2400" dirty="0">
                <a:cs typeface="Arial" panose="020B0604020202020204" pitchFamily="34" charset="0"/>
              </a:rPr>
              <a:t>Don’t be overwhelmed with the enormity or complexity of the information security problem—take one step at a time and build on small successes</a:t>
            </a:r>
          </a:p>
          <a:p>
            <a:pPr>
              <a:spcBef>
                <a:spcPct val="0"/>
              </a:spcBef>
              <a:spcAft>
                <a:spcPct val="50000"/>
              </a:spcAft>
              <a:buClr>
                <a:srgbClr val="3366CC"/>
              </a:buClr>
              <a:buFont typeface="Wingdings" panose="05000000000000000000" pitchFamily="2" charset="2"/>
              <a:buChar char="§"/>
            </a:pPr>
            <a:r>
              <a:rPr lang="en-US" altLang="en-US" sz="2400" dirty="0">
                <a:cs typeface="Arial" panose="020B0604020202020204" pitchFamily="34" charset="0"/>
              </a:rPr>
              <a:t>Don’t tolerate indifference to enterprise information security problems</a:t>
            </a:r>
          </a:p>
          <a:p>
            <a:pPr>
              <a:spcBef>
                <a:spcPct val="0"/>
              </a:spcBef>
              <a:spcAft>
                <a:spcPct val="50000"/>
              </a:spcAft>
              <a:buClr>
                <a:srgbClr val="3366CC"/>
              </a:buClr>
              <a:buFont typeface="Wingdings" panose="05000000000000000000" pitchFamily="2" charset="2"/>
              <a:buChar char="§"/>
            </a:pPr>
            <a:r>
              <a:rPr lang="en-US" altLang="en-US" sz="2400" dirty="0">
                <a:cs typeface="Arial" panose="020B0604020202020204" pitchFamily="34" charset="0"/>
              </a:rPr>
              <a:t>Manage enterprise risk—don’t try to avoid it!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2469BF67-0CEC-69AA-59C1-E0AB7D3757A9}"/>
              </a:ext>
            </a:extLst>
          </p:cNvPr>
          <p:cNvSpPr>
            <a:spLocks noGrp="1" noChangeArrowheads="1"/>
          </p:cNvSpPr>
          <p:nvPr>
            <p:ph type="title"/>
          </p:nvPr>
        </p:nvSpPr>
        <p:spPr/>
        <p:txBody>
          <a:bodyPr/>
          <a:lstStyle/>
          <a:p>
            <a:r>
              <a:rPr lang="en-US" altLang="en-US" sz="3600"/>
              <a:t>Balancing Information Security and Access</a:t>
            </a:r>
          </a:p>
        </p:txBody>
      </p:sp>
      <p:sp>
        <p:nvSpPr>
          <p:cNvPr id="39939" name="Rectangle 3">
            <a:extLst>
              <a:ext uri="{FF2B5EF4-FFF2-40B4-BE49-F238E27FC236}">
                <a16:creationId xmlns:a16="http://schemas.microsoft.com/office/drawing/2014/main" id="{7FD7BFA4-50CB-CA4D-ABCF-2A92103C71BE}"/>
              </a:ext>
            </a:extLst>
          </p:cNvPr>
          <p:cNvSpPr>
            <a:spLocks noGrp="1" noChangeArrowheads="1"/>
          </p:cNvSpPr>
          <p:nvPr>
            <p:ph idx="1"/>
          </p:nvPr>
        </p:nvSpPr>
        <p:spPr/>
        <p:txBody>
          <a:bodyPr/>
          <a:lstStyle/>
          <a:p>
            <a:pPr>
              <a:spcBef>
                <a:spcPct val="100000"/>
              </a:spcBef>
            </a:pPr>
            <a:r>
              <a:rPr lang="en-US" altLang="en-US" sz="2800"/>
              <a:t>Impossible to obtain perfect security—it is a process, not an absolute</a:t>
            </a:r>
          </a:p>
          <a:p>
            <a:pPr>
              <a:spcBef>
                <a:spcPct val="100000"/>
              </a:spcBef>
            </a:pPr>
            <a:r>
              <a:rPr lang="en-US" altLang="en-US" sz="2800"/>
              <a:t>Security should be considered balance between protection and availability</a:t>
            </a:r>
          </a:p>
          <a:p>
            <a:pPr>
              <a:spcBef>
                <a:spcPct val="100000"/>
              </a:spcBef>
            </a:pPr>
            <a:r>
              <a:rPr lang="en-US" altLang="en-US" sz="2800"/>
              <a:t>To achieve balance, level of security must allow reasonable access, yet protect against threats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8EDF5-799C-042B-A611-7832E979C6A1}"/>
              </a:ext>
            </a:extLst>
          </p:cNvPr>
          <p:cNvSpPr>
            <a:spLocks noGrp="1" noChangeArrowheads="1"/>
          </p:cNvSpPr>
          <p:nvPr>
            <p:ph type="title"/>
          </p:nvPr>
        </p:nvSpPr>
        <p:spPr/>
        <p:txBody>
          <a:bodyPr/>
          <a:lstStyle/>
          <a:p>
            <a:r>
              <a:rPr lang="en-US" altLang="en-US" dirty="0">
                <a:solidFill>
                  <a:srgbClr val="FFFFFF"/>
                </a:solidFill>
              </a:rPr>
              <a:t>Balancing Security and Access</a:t>
            </a:r>
          </a:p>
        </p:txBody>
      </p:sp>
      <p:pic>
        <p:nvPicPr>
          <p:cNvPr id="41989" name="Picture 5">
            <a:extLst>
              <a:ext uri="{FF2B5EF4-FFF2-40B4-BE49-F238E27FC236}">
                <a16:creationId xmlns:a16="http://schemas.microsoft.com/office/drawing/2014/main" id="{583A7A48-FBD8-FCDA-00B9-CAF3417756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26535" y="1748282"/>
            <a:ext cx="7138930" cy="4665598"/>
          </a:xfrm>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2B9E-0EE1-4725-B90A-027C4C070738}"/>
              </a:ext>
            </a:extLst>
          </p:cNvPr>
          <p:cNvSpPr>
            <a:spLocks noGrp="1"/>
          </p:cNvSpPr>
          <p:nvPr>
            <p:ph type="title"/>
          </p:nvPr>
        </p:nvSpPr>
        <p:spPr/>
        <p:txBody>
          <a:bodyPr>
            <a:normAutofit/>
          </a:bodyPr>
          <a:lstStyle/>
          <a:p>
            <a:r>
              <a:rPr lang="en-US" dirty="0"/>
              <a:t>Identity Perimeter – 0 Trust or Bust</a:t>
            </a:r>
            <a:endParaRPr lang="en-US" i="1" dirty="0"/>
          </a:p>
        </p:txBody>
      </p:sp>
      <p:sp>
        <p:nvSpPr>
          <p:cNvPr id="155" name="Rectangle: Rounded Corners 154">
            <a:extLst>
              <a:ext uri="{FF2B5EF4-FFF2-40B4-BE49-F238E27FC236}">
                <a16:creationId xmlns:a16="http://schemas.microsoft.com/office/drawing/2014/main" id="{A5351B60-7A62-4468-AFE2-B770F9D94486}"/>
              </a:ext>
            </a:extLst>
          </p:cNvPr>
          <p:cNvSpPr/>
          <p:nvPr/>
        </p:nvSpPr>
        <p:spPr bwMode="auto">
          <a:xfrm>
            <a:off x="2099214" y="1799014"/>
            <a:ext cx="7993572" cy="4029386"/>
          </a:xfrm>
          <a:prstGeom prst="roundRect">
            <a:avLst>
              <a:gd name="adj" fmla="val 50000"/>
            </a:avLst>
          </a:prstGeom>
          <a:no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14099" fontAlgn="base">
              <a:lnSpc>
                <a:spcPct val="90000"/>
              </a:lnSpc>
              <a:spcBef>
                <a:spcPct val="0"/>
              </a:spcBef>
              <a:spcAft>
                <a:spcPct val="0"/>
              </a:spcAft>
            </a:pPr>
            <a:endParaRPr lang="en-US" sz="2000" kern="0" spc="-50" err="1">
              <a:solidFill>
                <a:schemeClr val="tx1"/>
              </a:solidFill>
            </a:endParaRPr>
          </a:p>
        </p:txBody>
      </p:sp>
      <p:sp>
        <p:nvSpPr>
          <p:cNvPr id="157" name="Rectangle 156">
            <a:extLst>
              <a:ext uri="{FF2B5EF4-FFF2-40B4-BE49-F238E27FC236}">
                <a16:creationId xmlns:a16="http://schemas.microsoft.com/office/drawing/2014/main" id="{924733A7-E3E1-4600-B2B8-25D6A747A74C}"/>
              </a:ext>
            </a:extLst>
          </p:cNvPr>
          <p:cNvSpPr/>
          <p:nvPr/>
        </p:nvSpPr>
        <p:spPr bwMode="auto">
          <a:xfrm>
            <a:off x="8828988" y="4783421"/>
            <a:ext cx="745826" cy="91699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solidFill>
                <a:schemeClr val="tx1"/>
              </a:soli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9184479A-C419-4221-B298-8BCFC42AAA45}"/>
              </a:ext>
            </a:extLst>
          </p:cNvPr>
          <p:cNvSpPr/>
          <p:nvPr/>
        </p:nvSpPr>
        <p:spPr bwMode="auto">
          <a:xfrm>
            <a:off x="9307839" y="1971674"/>
            <a:ext cx="528558" cy="43751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solidFill>
                <a:schemeClr val="tx1"/>
              </a:solidFill>
              <a:ea typeface="Segoe UI" pitchFamily="34" charset="0"/>
              <a:cs typeface="Segoe UI" pitchFamily="34" charset="0"/>
            </a:endParaRPr>
          </a:p>
        </p:txBody>
      </p:sp>
      <p:sp>
        <p:nvSpPr>
          <p:cNvPr id="159" name="Rectangle 158">
            <a:extLst>
              <a:ext uri="{FF2B5EF4-FFF2-40B4-BE49-F238E27FC236}">
                <a16:creationId xmlns:a16="http://schemas.microsoft.com/office/drawing/2014/main" id="{D4B2C960-BFB7-4DC9-960A-612F6E0BC707}"/>
              </a:ext>
            </a:extLst>
          </p:cNvPr>
          <p:cNvSpPr/>
          <p:nvPr/>
        </p:nvSpPr>
        <p:spPr bwMode="auto">
          <a:xfrm>
            <a:off x="9854721" y="3687087"/>
            <a:ext cx="425715" cy="48930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solidFill>
                <a:schemeClr val="tx1"/>
              </a:solidFill>
              <a:ea typeface="Segoe UI" pitchFamily="34" charset="0"/>
              <a:cs typeface="Segoe UI" pitchFamily="34" charset="0"/>
            </a:endParaRPr>
          </a:p>
        </p:txBody>
      </p:sp>
      <p:grpSp>
        <p:nvGrpSpPr>
          <p:cNvPr id="160" name="Group 159">
            <a:extLst>
              <a:ext uri="{FF2B5EF4-FFF2-40B4-BE49-F238E27FC236}">
                <a16:creationId xmlns:a16="http://schemas.microsoft.com/office/drawing/2014/main" id="{22B3F71B-DCD8-4FEF-A857-538B2B730BCE}"/>
              </a:ext>
            </a:extLst>
          </p:cNvPr>
          <p:cNvGrpSpPr/>
          <p:nvPr/>
        </p:nvGrpSpPr>
        <p:grpSpPr>
          <a:xfrm>
            <a:off x="8493092" y="4701456"/>
            <a:ext cx="1455958" cy="998955"/>
            <a:chOff x="2827075" y="4549811"/>
            <a:chExt cx="2221294" cy="1524064"/>
          </a:xfrm>
          <a:solidFill>
            <a:schemeClr val="bg2">
              <a:lumMod val="50000"/>
              <a:lumOff val="50000"/>
            </a:schemeClr>
          </a:solidFill>
        </p:grpSpPr>
        <p:sp>
          <p:nvSpPr>
            <p:cNvPr id="161" name="Tree">
              <a:extLst>
                <a:ext uri="{FF2B5EF4-FFF2-40B4-BE49-F238E27FC236}">
                  <a16:creationId xmlns:a16="http://schemas.microsoft.com/office/drawing/2014/main" id="{0838FF4F-6B74-45A1-99BC-4303E26A45D0}"/>
                </a:ext>
              </a:extLst>
            </p:cNvPr>
            <p:cNvSpPr>
              <a:spLocks noChangeAspect="1" noEditPoints="1"/>
            </p:cNvSpPr>
            <p:nvPr/>
          </p:nvSpPr>
          <p:spPr bwMode="auto">
            <a:xfrm>
              <a:off x="2827075" y="4934409"/>
              <a:ext cx="885411" cy="1007034"/>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
          <p:nvSpPr>
            <p:cNvPr id="162" name="cloud">
              <a:extLst>
                <a:ext uri="{FF2B5EF4-FFF2-40B4-BE49-F238E27FC236}">
                  <a16:creationId xmlns:a16="http://schemas.microsoft.com/office/drawing/2014/main" id="{AFA85A4C-CADE-4A20-BBF0-EFF2480258AC}"/>
                </a:ext>
              </a:extLst>
            </p:cNvPr>
            <p:cNvSpPr>
              <a:spLocks noChangeAspect="1"/>
            </p:cNvSpPr>
            <p:nvPr/>
          </p:nvSpPr>
          <p:spPr bwMode="auto">
            <a:xfrm>
              <a:off x="3704581" y="4549811"/>
              <a:ext cx="1343788" cy="8561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
          <p:nvSpPr>
            <p:cNvPr id="163" name="building_8">
              <a:extLst>
                <a:ext uri="{FF2B5EF4-FFF2-40B4-BE49-F238E27FC236}">
                  <a16:creationId xmlns:a16="http://schemas.microsoft.com/office/drawing/2014/main" id="{F8196793-8581-4D13-8538-1EA66A9276C5}"/>
                </a:ext>
              </a:extLst>
            </p:cNvPr>
            <p:cNvSpPr>
              <a:spLocks noChangeAspect="1" noEditPoints="1"/>
            </p:cNvSpPr>
            <p:nvPr/>
          </p:nvSpPr>
          <p:spPr bwMode="auto">
            <a:xfrm>
              <a:off x="3739486" y="5049613"/>
              <a:ext cx="943085" cy="102426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
          <p:nvSpPr>
            <p:cNvPr id="164" name="house">
              <a:extLst>
                <a:ext uri="{FF2B5EF4-FFF2-40B4-BE49-F238E27FC236}">
                  <a16:creationId xmlns:a16="http://schemas.microsoft.com/office/drawing/2014/main" id="{56D3FD99-88CF-4F57-A82F-12C8D4CF4FDE}"/>
                </a:ext>
              </a:extLst>
            </p:cNvPr>
            <p:cNvSpPr>
              <a:spLocks noChangeAspect="1" noEditPoints="1"/>
            </p:cNvSpPr>
            <p:nvPr/>
          </p:nvSpPr>
          <p:spPr bwMode="auto">
            <a:xfrm>
              <a:off x="3174061" y="5517071"/>
              <a:ext cx="627670" cy="55680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grpSp>
      <p:sp>
        <p:nvSpPr>
          <p:cNvPr id="165" name="Rectangle 164">
            <a:extLst>
              <a:ext uri="{FF2B5EF4-FFF2-40B4-BE49-F238E27FC236}">
                <a16:creationId xmlns:a16="http://schemas.microsoft.com/office/drawing/2014/main" id="{EC2F37FC-7B02-4905-914D-9E17ECAAC0E6}"/>
              </a:ext>
            </a:extLst>
          </p:cNvPr>
          <p:cNvSpPr/>
          <p:nvPr/>
        </p:nvSpPr>
        <p:spPr>
          <a:xfrm>
            <a:off x="9739855" y="5342079"/>
            <a:ext cx="1905227"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atin typeface="Segoe UI Semibold" panose="020B0702040204020203" pitchFamily="34" charset="0"/>
                <a:cs typeface="Segoe UI Semibold" panose="020B0702040204020203" pitchFamily="34" charset="0"/>
              </a:rPr>
              <a:t>Infrastructure</a:t>
            </a:r>
          </a:p>
        </p:txBody>
      </p:sp>
      <p:sp>
        <p:nvSpPr>
          <p:cNvPr id="166" name="Rectangle 165">
            <a:extLst>
              <a:ext uri="{FF2B5EF4-FFF2-40B4-BE49-F238E27FC236}">
                <a16:creationId xmlns:a16="http://schemas.microsoft.com/office/drawing/2014/main" id="{7CE101A8-C4D4-40D0-902D-CAFA47EC1A5A}"/>
              </a:ext>
            </a:extLst>
          </p:cNvPr>
          <p:cNvSpPr/>
          <p:nvPr/>
        </p:nvSpPr>
        <p:spPr>
          <a:xfrm>
            <a:off x="10127568" y="2079278"/>
            <a:ext cx="1613193"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atin typeface="Segoe UI Semibold" panose="020B0702040204020203" pitchFamily="34" charset="0"/>
                <a:cs typeface="Segoe UI Semibold" panose="020B0702040204020203" pitchFamily="34" charset="0"/>
              </a:rPr>
              <a:t>Applications</a:t>
            </a:r>
          </a:p>
        </p:txBody>
      </p:sp>
      <p:sp>
        <p:nvSpPr>
          <p:cNvPr id="167" name="Rectangle 166">
            <a:extLst>
              <a:ext uri="{FF2B5EF4-FFF2-40B4-BE49-F238E27FC236}">
                <a16:creationId xmlns:a16="http://schemas.microsoft.com/office/drawing/2014/main" id="{0F295E1E-936D-4099-A941-4B56666F55E2}"/>
              </a:ext>
            </a:extLst>
          </p:cNvPr>
          <p:cNvSpPr/>
          <p:nvPr/>
        </p:nvSpPr>
        <p:spPr>
          <a:xfrm>
            <a:off x="10555327" y="3773376"/>
            <a:ext cx="1360896"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Devices</a:t>
            </a:r>
          </a:p>
        </p:txBody>
      </p:sp>
      <p:grpSp>
        <p:nvGrpSpPr>
          <p:cNvPr id="168" name="Group 167">
            <a:extLst>
              <a:ext uri="{FF2B5EF4-FFF2-40B4-BE49-F238E27FC236}">
                <a16:creationId xmlns:a16="http://schemas.microsoft.com/office/drawing/2014/main" id="{8846C1EB-1C45-4663-9348-A61BB5B19B42}"/>
              </a:ext>
            </a:extLst>
          </p:cNvPr>
          <p:cNvGrpSpPr/>
          <p:nvPr/>
        </p:nvGrpSpPr>
        <p:grpSpPr>
          <a:xfrm>
            <a:off x="9334899" y="3245916"/>
            <a:ext cx="1230318" cy="1027083"/>
            <a:chOff x="9468170" y="4318402"/>
            <a:chExt cx="1748516" cy="1459680"/>
          </a:xfrm>
          <a:solidFill>
            <a:schemeClr val="bg2">
              <a:lumMod val="50000"/>
              <a:lumOff val="50000"/>
            </a:schemeClr>
          </a:solidFill>
        </p:grpSpPr>
        <p:sp>
          <p:nvSpPr>
            <p:cNvPr id="169" name="cloud">
              <a:extLst>
                <a:ext uri="{FF2B5EF4-FFF2-40B4-BE49-F238E27FC236}">
                  <a16:creationId xmlns:a16="http://schemas.microsoft.com/office/drawing/2014/main" id="{FB26BCF9-5BC6-4CE5-936C-CA3FC8D83361}"/>
                </a:ext>
              </a:extLst>
            </p:cNvPr>
            <p:cNvSpPr>
              <a:spLocks noChangeAspect="1"/>
            </p:cNvSpPr>
            <p:nvPr/>
          </p:nvSpPr>
          <p:spPr bwMode="auto">
            <a:xfrm>
              <a:off x="9468170" y="4318402"/>
              <a:ext cx="1343788" cy="8561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
          <p:nvSpPr>
            <p:cNvPr id="170" name="UniversalApp_E8CC">
              <a:extLst>
                <a:ext uri="{FF2B5EF4-FFF2-40B4-BE49-F238E27FC236}">
                  <a16:creationId xmlns:a16="http://schemas.microsoft.com/office/drawing/2014/main" id="{49F302CD-1EF9-4531-B378-117CB3CFE238}"/>
                </a:ext>
              </a:extLst>
            </p:cNvPr>
            <p:cNvSpPr>
              <a:spLocks noChangeAspect="1" noEditPoints="1"/>
            </p:cNvSpPr>
            <p:nvPr/>
          </p:nvSpPr>
          <p:spPr bwMode="auto">
            <a:xfrm>
              <a:off x="10081942" y="4945390"/>
              <a:ext cx="1134744" cy="83269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grpSp>
      <p:grpSp>
        <p:nvGrpSpPr>
          <p:cNvPr id="171" name="Group 170">
            <a:extLst>
              <a:ext uri="{FF2B5EF4-FFF2-40B4-BE49-F238E27FC236}">
                <a16:creationId xmlns:a16="http://schemas.microsoft.com/office/drawing/2014/main" id="{0496A13A-718A-4B34-AD84-56DA9696FED2}"/>
              </a:ext>
            </a:extLst>
          </p:cNvPr>
          <p:cNvGrpSpPr/>
          <p:nvPr/>
        </p:nvGrpSpPr>
        <p:grpSpPr>
          <a:xfrm>
            <a:off x="8787943" y="1901808"/>
            <a:ext cx="1268861" cy="660829"/>
            <a:chOff x="9468579" y="1708372"/>
            <a:chExt cx="2128102" cy="1108326"/>
          </a:xfrm>
          <a:solidFill>
            <a:schemeClr val="bg2">
              <a:lumMod val="50000"/>
              <a:lumOff val="50000"/>
            </a:schemeClr>
          </a:solidFill>
        </p:grpSpPr>
        <p:sp>
          <p:nvSpPr>
            <p:cNvPr id="172" name="cloud">
              <a:extLst>
                <a:ext uri="{FF2B5EF4-FFF2-40B4-BE49-F238E27FC236}">
                  <a16:creationId xmlns:a16="http://schemas.microsoft.com/office/drawing/2014/main" id="{AE504E83-DFB6-4779-BB62-AC7901B1D47B}"/>
                </a:ext>
              </a:extLst>
            </p:cNvPr>
            <p:cNvSpPr>
              <a:spLocks noChangeAspect="1"/>
            </p:cNvSpPr>
            <p:nvPr/>
          </p:nvSpPr>
          <p:spPr bwMode="auto">
            <a:xfrm>
              <a:off x="9468579" y="1723630"/>
              <a:ext cx="1362103" cy="8677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grpSp>
          <p:nvGrpSpPr>
            <p:cNvPr id="173" name="Group 172">
              <a:extLst>
                <a:ext uri="{FF2B5EF4-FFF2-40B4-BE49-F238E27FC236}">
                  <a16:creationId xmlns:a16="http://schemas.microsoft.com/office/drawing/2014/main" id="{38BF0A3B-6DCD-4714-A940-CFFB8C82EF18}"/>
                </a:ext>
              </a:extLst>
            </p:cNvPr>
            <p:cNvGrpSpPr/>
            <p:nvPr/>
          </p:nvGrpSpPr>
          <p:grpSpPr>
            <a:xfrm>
              <a:off x="10249540" y="1708372"/>
              <a:ext cx="1347141" cy="1108326"/>
              <a:chOff x="10074441" y="1749100"/>
              <a:chExt cx="1347141" cy="1108326"/>
            </a:xfrm>
            <a:grpFill/>
          </p:grpSpPr>
          <p:sp>
            <p:nvSpPr>
              <p:cNvPr id="174" name="Browser">
                <a:extLst>
                  <a:ext uri="{FF2B5EF4-FFF2-40B4-BE49-F238E27FC236}">
                    <a16:creationId xmlns:a16="http://schemas.microsoft.com/office/drawing/2014/main" id="{539B40C6-5450-4F68-B778-586757E0F16F}"/>
                  </a:ext>
                </a:extLst>
              </p:cNvPr>
              <p:cNvSpPr>
                <a:spLocks noChangeAspect="1" noEditPoints="1"/>
              </p:cNvSpPr>
              <p:nvPr/>
            </p:nvSpPr>
            <p:spPr bwMode="auto">
              <a:xfrm>
                <a:off x="10364034" y="1749100"/>
                <a:ext cx="819274" cy="6556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
            <p:nvSpPr>
              <p:cNvPr id="175" name="Browser">
                <a:extLst>
                  <a:ext uri="{FF2B5EF4-FFF2-40B4-BE49-F238E27FC236}">
                    <a16:creationId xmlns:a16="http://schemas.microsoft.com/office/drawing/2014/main" id="{39872F9D-ACAB-4D47-9F4D-31070FABE31D}"/>
                  </a:ext>
                </a:extLst>
              </p:cNvPr>
              <p:cNvSpPr>
                <a:spLocks noChangeAspect="1" noEditPoints="1"/>
              </p:cNvSpPr>
              <p:nvPr/>
            </p:nvSpPr>
            <p:spPr bwMode="auto">
              <a:xfrm>
                <a:off x="10602308" y="1975424"/>
                <a:ext cx="819274" cy="6556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
            <p:nvSpPr>
              <p:cNvPr id="176" name="Browser">
                <a:extLst>
                  <a:ext uri="{FF2B5EF4-FFF2-40B4-BE49-F238E27FC236}">
                    <a16:creationId xmlns:a16="http://schemas.microsoft.com/office/drawing/2014/main" id="{434FB367-F385-444B-A7E6-6D3B2F86D7BE}"/>
                  </a:ext>
                </a:extLst>
              </p:cNvPr>
              <p:cNvSpPr>
                <a:spLocks noChangeAspect="1" noEditPoints="1"/>
              </p:cNvSpPr>
              <p:nvPr/>
            </p:nvSpPr>
            <p:spPr bwMode="auto">
              <a:xfrm>
                <a:off x="10074441" y="2201749"/>
                <a:ext cx="819274" cy="65567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grpSp>
      </p:grpSp>
      <p:sp>
        <p:nvSpPr>
          <p:cNvPr id="78" name="Rectangle 77"/>
          <p:cNvSpPr/>
          <p:nvPr/>
        </p:nvSpPr>
        <p:spPr>
          <a:xfrm>
            <a:off x="3107180" y="2763757"/>
            <a:ext cx="4954126" cy="184665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274320" tIns="182880" bIns="182880" anchor="ctr">
            <a:spAutoFit/>
          </a:bodyPr>
          <a:lstStyle/>
          <a:p>
            <a:pPr defTabSz="932719">
              <a:spcBef>
                <a:spcPts val="1800"/>
              </a:spcBef>
              <a:buSzPct val="90000"/>
              <a:defRPr/>
            </a:pPr>
            <a:r>
              <a:rPr lang="en-US" sz="2400" dirty="0">
                <a:solidFill>
                  <a:schemeClr val="tx1"/>
                </a:solidFill>
                <a:latin typeface="Segoe UI Semibold" panose="020B0702040204020203" pitchFamily="34" charset="0"/>
                <a:cs typeface="Segoe UI Semibold" panose="020B0702040204020203" pitchFamily="34" charset="0"/>
              </a:rPr>
              <a:t>Identity perimeter</a:t>
            </a:r>
          </a:p>
          <a:p>
            <a:pPr defTabSz="914099" fontAlgn="base">
              <a:lnSpc>
                <a:spcPct val="90000"/>
              </a:lnSpc>
              <a:spcBef>
                <a:spcPct val="0"/>
              </a:spcBef>
              <a:spcAft>
                <a:spcPct val="0"/>
              </a:spcAft>
              <a:defRPr/>
            </a:pPr>
            <a:r>
              <a:rPr lang="en-US" sz="1600" dirty="0">
                <a:solidFill>
                  <a:schemeClr val="tx1"/>
                </a:solidFill>
              </a:rPr>
              <a:t>Visibility and control across your estate</a:t>
            </a:r>
          </a:p>
          <a:p>
            <a:pPr marL="228600" defTabSz="914099" fontAlgn="base">
              <a:lnSpc>
                <a:spcPct val="90000"/>
              </a:lnSpc>
              <a:spcBef>
                <a:spcPct val="0"/>
              </a:spcBef>
              <a:spcAft>
                <a:spcPct val="0"/>
              </a:spcAft>
              <a:defRPr/>
            </a:pPr>
            <a:r>
              <a:rPr lang="en-US" sz="1600" dirty="0">
                <a:solidFill>
                  <a:schemeClr val="tx1"/>
                </a:solidFill>
              </a:rPr>
              <a:t>Identities</a:t>
            </a:r>
          </a:p>
          <a:p>
            <a:pPr marL="228600" defTabSz="914099" fontAlgn="base">
              <a:lnSpc>
                <a:spcPct val="90000"/>
              </a:lnSpc>
              <a:spcBef>
                <a:spcPct val="0"/>
              </a:spcBef>
              <a:spcAft>
                <a:spcPct val="0"/>
              </a:spcAft>
              <a:defRPr/>
            </a:pPr>
            <a:r>
              <a:rPr lang="en-US" sz="1600" dirty="0">
                <a:solidFill>
                  <a:schemeClr val="tx1"/>
                </a:solidFill>
              </a:rPr>
              <a:t>Data usage across corporate and SaaS apps</a:t>
            </a:r>
          </a:p>
          <a:p>
            <a:pPr marL="228600" defTabSz="914099" fontAlgn="base">
              <a:lnSpc>
                <a:spcPct val="90000"/>
              </a:lnSpc>
              <a:spcBef>
                <a:spcPct val="0"/>
              </a:spcBef>
              <a:spcAft>
                <a:spcPct val="0"/>
              </a:spcAft>
              <a:defRPr/>
            </a:pPr>
            <a:r>
              <a:rPr lang="en-US" sz="1600" dirty="0">
                <a:solidFill>
                  <a:schemeClr val="tx1"/>
                </a:solidFill>
              </a:rPr>
              <a:t>Managed and mobile devices</a:t>
            </a:r>
          </a:p>
          <a:p>
            <a:pPr defTabSz="914099" fontAlgn="base">
              <a:lnSpc>
                <a:spcPct val="90000"/>
              </a:lnSpc>
              <a:spcBef>
                <a:spcPct val="0"/>
              </a:spcBef>
              <a:spcAft>
                <a:spcPct val="0"/>
              </a:spcAft>
              <a:defRPr/>
            </a:pPr>
            <a:r>
              <a:rPr lang="en-US" sz="1600" dirty="0">
                <a:solidFill>
                  <a:schemeClr val="tx1"/>
                </a:solidFill>
              </a:rPr>
              <a:t>Reinforced by device &amp; hardware assurances</a:t>
            </a:r>
          </a:p>
        </p:txBody>
      </p:sp>
    </p:spTree>
    <p:extLst>
      <p:ext uri="{BB962C8B-B14F-4D97-AF65-F5344CB8AC3E}">
        <p14:creationId xmlns:p14="http://schemas.microsoft.com/office/powerpoint/2010/main" val="228092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4">
            <a:extLst>
              <a:ext uri="{FF2B5EF4-FFF2-40B4-BE49-F238E27FC236}">
                <a16:creationId xmlns:a16="http://schemas.microsoft.com/office/drawing/2014/main" id="{8DCBCE3E-4A5C-8052-AA36-5B1F789AF68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1" y="914401"/>
            <a:ext cx="7705725" cy="5084763"/>
          </a:xfrm>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93F954C-6DE8-7F56-6C42-92A81ED08A8D}"/>
              </a:ext>
            </a:extLst>
          </p:cNvPr>
          <p:cNvSpPr>
            <a:spLocks noGrp="1" noChangeArrowheads="1"/>
          </p:cNvSpPr>
          <p:nvPr>
            <p:ph type="title"/>
          </p:nvPr>
        </p:nvSpPr>
        <p:spPr/>
        <p:txBody>
          <a:bodyPr/>
          <a:lstStyle/>
          <a:p>
            <a:r>
              <a:rPr lang="en-US" altLang="en-US" sz="3600"/>
              <a:t>Approaches to Information Security Implementation: Bottom-Up Approach</a:t>
            </a:r>
          </a:p>
        </p:txBody>
      </p:sp>
      <p:sp>
        <p:nvSpPr>
          <p:cNvPr id="44035" name="Rectangle 3">
            <a:extLst>
              <a:ext uri="{FF2B5EF4-FFF2-40B4-BE49-F238E27FC236}">
                <a16:creationId xmlns:a16="http://schemas.microsoft.com/office/drawing/2014/main" id="{912EB7AF-79FE-E4DF-BC24-E65608E2C9B6}"/>
              </a:ext>
            </a:extLst>
          </p:cNvPr>
          <p:cNvSpPr>
            <a:spLocks noGrp="1" noChangeArrowheads="1"/>
          </p:cNvSpPr>
          <p:nvPr>
            <p:ph idx="1"/>
          </p:nvPr>
        </p:nvSpPr>
        <p:spPr/>
        <p:txBody>
          <a:bodyPr/>
          <a:lstStyle/>
          <a:p>
            <a:pPr>
              <a:spcBef>
                <a:spcPct val="50000"/>
              </a:spcBef>
            </a:pPr>
            <a:r>
              <a:rPr lang="en-US" altLang="en-US" sz="2800"/>
              <a:t>Grassroots effort: systems administrators attempt to improve security of their systems</a:t>
            </a:r>
          </a:p>
          <a:p>
            <a:pPr>
              <a:spcBef>
                <a:spcPct val="50000"/>
              </a:spcBef>
            </a:pPr>
            <a:r>
              <a:rPr lang="en-US" altLang="en-US" sz="2800"/>
              <a:t>Key advantage: technical expertise of individual administrators</a:t>
            </a:r>
          </a:p>
          <a:p>
            <a:pPr>
              <a:spcBef>
                <a:spcPct val="50000"/>
              </a:spcBef>
            </a:pPr>
            <a:r>
              <a:rPr lang="en-US" altLang="en-US" sz="2800"/>
              <a:t>Seldom works, as it lacks a number of critical features:</a:t>
            </a:r>
          </a:p>
          <a:p>
            <a:pPr lvl="1">
              <a:spcBef>
                <a:spcPct val="50000"/>
              </a:spcBef>
            </a:pPr>
            <a:r>
              <a:rPr lang="en-US" altLang="en-US" sz="2600"/>
              <a:t>Participant support </a:t>
            </a:r>
          </a:p>
          <a:p>
            <a:pPr lvl="1">
              <a:spcBef>
                <a:spcPct val="50000"/>
              </a:spcBef>
            </a:pPr>
            <a:r>
              <a:rPr lang="en-US" altLang="en-US" sz="2600"/>
              <a:t>Organizational staying power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BD7DE39-A427-F2E8-E757-08D2190D833F}"/>
              </a:ext>
            </a:extLst>
          </p:cNvPr>
          <p:cNvSpPr>
            <a:spLocks noGrp="1" noChangeArrowheads="1"/>
          </p:cNvSpPr>
          <p:nvPr>
            <p:ph type="title"/>
          </p:nvPr>
        </p:nvSpPr>
        <p:spPr/>
        <p:txBody>
          <a:bodyPr/>
          <a:lstStyle/>
          <a:p>
            <a:r>
              <a:rPr lang="en-US" altLang="en-US" sz="3600"/>
              <a:t>Approaches to Information Security Implementation: Top-Down Approach</a:t>
            </a:r>
          </a:p>
        </p:txBody>
      </p:sp>
      <p:sp>
        <p:nvSpPr>
          <p:cNvPr id="48131" name="Rectangle 3">
            <a:extLst>
              <a:ext uri="{FF2B5EF4-FFF2-40B4-BE49-F238E27FC236}">
                <a16:creationId xmlns:a16="http://schemas.microsoft.com/office/drawing/2014/main" id="{2CD3D5A2-9C4B-2699-2588-60D909AD781A}"/>
              </a:ext>
            </a:extLst>
          </p:cNvPr>
          <p:cNvSpPr>
            <a:spLocks noGrp="1" noChangeArrowheads="1"/>
          </p:cNvSpPr>
          <p:nvPr>
            <p:ph idx="1"/>
          </p:nvPr>
        </p:nvSpPr>
        <p:spPr/>
        <p:txBody>
          <a:bodyPr/>
          <a:lstStyle/>
          <a:p>
            <a:pPr>
              <a:lnSpc>
                <a:spcPct val="85000"/>
              </a:lnSpc>
              <a:spcBef>
                <a:spcPct val="50000"/>
              </a:spcBef>
            </a:pPr>
            <a:r>
              <a:rPr lang="en-US" altLang="en-US" sz="2800"/>
              <a:t>Initiated by upper management</a:t>
            </a:r>
          </a:p>
          <a:p>
            <a:pPr lvl="1">
              <a:lnSpc>
                <a:spcPct val="85000"/>
              </a:lnSpc>
              <a:spcBef>
                <a:spcPct val="50000"/>
              </a:spcBef>
            </a:pPr>
            <a:r>
              <a:rPr lang="en-US" altLang="en-US" sz="2600"/>
              <a:t>Issue policy, procedures and processes</a:t>
            </a:r>
          </a:p>
          <a:p>
            <a:pPr lvl="1">
              <a:lnSpc>
                <a:spcPct val="85000"/>
              </a:lnSpc>
              <a:spcBef>
                <a:spcPct val="50000"/>
              </a:spcBef>
            </a:pPr>
            <a:r>
              <a:rPr lang="en-US" altLang="en-US" sz="2600"/>
              <a:t>Dictate goals and expected outcomes of project</a:t>
            </a:r>
          </a:p>
          <a:p>
            <a:pPr lvl="1">
              <a:lnSpc>
                <a:spcPct val="85000"/>
              </a:lnSpc>
              <a:spcBef>
                <a:spcPct val="50000"/>
              </a:spcBef>
            </a:pPr>
            <a:r>
              <a:rPr lang="en-US" altLang="en-US" sz="2600"/>
              <a:t>Determine accountability for each required action</a:t>
            </a:r>
          </a:p>
          <a:p>
            <a:pPr>
              <a:lnSpc>
                <a:spcPct val="85000"/>
              </a:lnSpc>
              <a:spcBef>
                <a:spcPct val="50000"/>
              </a:spcBef>
            </a:pPr>
            <a:r>
              <a:rPr lang="en-US" altLang="en-US" sz="2800"/>
              <a:t>The most successful also involve formal development strategy referred to as systems development life cycle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4D1DA148-229B-6415-5550-734C9310B79D}"/>
              </a:ext>
            </a:extLst>
          </p:cNvPr>
          <p:cNvSpPr>
            <a:spLocks noGrp="1" noChangeArrowheads="1"/>
          </p:cNvSpPr>
          <p:nvPr>
            <p:ph type="title"/>
          </p:nvPr>
        </p:nvSpPr>
        <p:spPr/>
        <p:txBody>
          <a:bodyPr/>
          <a:lstStyle/>
          <a:p>
            <a:r>
              <a:rPr lang="en-US" altLang="en-US" sz="3600"/>
              <a:t>Security Professionals and the Organization</a:t>
            </a:r>
          </a:p>
        </p:txBody>
      </p:sp>
      <p:sp>
        <p:nvSpPr>
          <p:cNvPr id="79875" name="Rectangle 3">
            <a:extLst>
              <a:ext uri="{FF2B5EF4-FFF2-40B4-BE49-F238E27FC236}">
                <a16:creationId xmlns:a16="http://schemas.microsoft.com/office/drawing/2014/main" id="{ED7DAD50-8E2E-3B30-702A-33D51F130052}"/>
              </a:ext>
            </a:extLst>
          </p:cNvPr>
          <p:cNvSpPr>
            <a:spLocks noGrp="1" noChangeArrowheads="1"/>
          </p:cNvSpPr>
          <p:nvPr>
            <p:ph idx="1"/>
          </p:nvPr>
        </p:nvSpPr>
        <p:spPr/>
        <p:txBody>
          <a:bodyPr/>
          <a:lstStyle/>
          <a:p>
            <a:pPr>
              <a:spcBef>
                <a:spcPct val="100000"/>
              </a:spcBef>
            </a:pPr>
            <a:r>
              <a:rPr lang="en-US" altLang="en-US" sz="2800"/>
              <a:t>Wide range of professionals required to support a diverse information security program</a:t>
            </a:r>
          </a:p>
          <a:p>
            <a:pPr>
              <a:spcBef>
                <a:spcPct val="100000"/>
              </a:spcBef>
            </a:pPr>
            <a:r>
              <a:rPr lang="en-US" altLang="en-US" sz="2800"/>
              <a:t>Senior management is key component; also, additional administrative support and technical expertise required to implement details of IS program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365B3FDE-4686-9A3E-EE83-C68234E72592}"/>
              </a:ext>
            </a:extLst>
          </p:cNvPr>
          <p:cNvSpPr>
            <a:spLocks noGrp="1" noChangeArrowheads="1"/>
          </p:cNvSpPr>
          <p:nvPr>
            <p:ph type="title"/>
          </p:nvPr>
        </p:nvSpPr>
        <p:spPr/>
        <p:txBody>
          <a:bodyPr/>
          <a:lstStyle/>
          <a:p>
            <a:r>
              <a:rPr lang="en-US" altLang="en-US" sz="3600"/>
              <a:t>Data Ownership</a:t>
            </a:r>
          </a:p>
        </p:txBody>
      </p:sp>
      <p:sp>
        <p:nvSpPr>
          <p:cNvPr id="86019" name="Rectangle 3">
            <a:extLst>
              <a:ext uri="{FF2B5EF4-FFF2-40B4-BE49-F238E27FC236}">
                <a16:creationId xmlns:a16="http://schemas.microsoft.com/office/drawing/2014/main" id="{D5DCEFAE-15F4-1A4E-4850-C4326C903527}"/>
              </a:ext>
            </a:extLst>
          </p:cNvPr>
          <p:cNvSpPr>
            <a:spLocks noGrp="1" noChangeArrowheads="1"/>
          </p:cNvSpPr>
          <p:nvPr>
            <p:ph idx="1"/>
          </p:nvPr>
        </p:nvSpPr>
        <p:spPr/>
        <p:txBody>
          <a:bodyPr/>
          <a:lstStyle/>
          <a:p>
            <a:pPr>
              <a:spcBef>
                <a:spcPct val="100000"/>
              </a:spcBef>
            </a:pPr>
            <a:r>
              <a:rPr lang="en-US" altLang="en-US" sz="2800" dirty="0"/>
              <a:t>Data Owner: responsible for the security and use of a particular set of information</a:t>
            </a:r>
          </a:p>
          <a:p>
            <a:pPr>
              <a:spcBef>
                <a:spcPct val="100000"/>
              </a:spcBef>
            </a:pPr>
            <a:r>
              <a:rPr lang="en-US" altLang="en-US" sz="2800" dirty="0"/>
              <a:t>Data Custodian: responsible for storage, maintenance, and protection of information </a:t>
            </a:r>
          </a:p>
          <a:p>
            <a:pPr>
              <a:spcBef>
                <a:spcPct val="100000"/>
              </a:spcBef>
            </a:pPr>
            <a:r>
              <a:rPr lang="en-US" altLang="en-US" sz="2800" dirty="0"/>
              <a:t>Data Users: end users who work with information to perform their daily jobs supporting the mission of the organization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8DAE770-1B30-4A2E-9C6E-5B378A0C94CC}"/>
              </a:ext>
            </a:extLst>
          </p:cNvPr>
          <p:cNvSpPr>
            <a:spLocks noGrp="1"/>
          </p:cNvSpPr>
          <p:nvPr>
            <p:ph type="title"/>
          </p:nvPr>
        </p:nvSpPr>
        <p:spPr/>
        <p:txBody>
          <a:bodyPr>
            <a:normAutofit/>
          </a:bodyPr>
          <a:lstStyle/>
          <a:p>
            <a:r>
              <a:rPr lang="en-US" dirty="0"/>
              <a:t>Disrupt Attacker ROI</a:t>
            </a:r>
            <a:endParaRPr lang="en-US" b="0" dirty="0"/>
          </a:p>
        </p:txBody>
      </p:sp>
      <p:sp>
        <p:nvSpPr>
          <p:cNvPr id="16" name="Left Brace 15">
            <a:extLst>
              <a:ext uri="{FF2B5EF4-FFF2-40B4-BE49-F238E27FC236}">
                <a16:creationId xmlns:a16="http://schemas.microsoft.com/office/drawing/2014/main" id="{935C8A6D-0B62-4A86-9533-4527FBCDBF12}"/>
              </a:ext>
            </a:extLst>
          </p:cNvPr>
          <p:cNvSpPr/>
          <p:nvPr/>
        </p:nvSpPr>
        <p:spPr>
          <a:xfrm>
            <a:off x="2910983" y="3308882"/>
            <a:ext cx="429117" cy="1555218"/>
          </a:xfrm>
          <a:prstGeom prst="leftBrace">
            <a:avLst>
              <a:gd name="adj1" fmla="val 0"/>
              <a:gd name="adj2" fmla="val 50000"/>
            </a:avLst>
          </a:prstGeom>
          <a:ln w="381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D7910C6-E1DF-405D-A4E5-6CE29CCA31A2}"/>
              </a:ext>
            </a:extLst>
          </p:cNvPr>
          <p:cNvSpPr txBox="1"/>
          <p:nvPr/>
        </p:nvSpPr>
        <p:spPr>
          <a:xfrm>
            <a:off x="3311727" y="4612115"/>
            <a:ext cx="3431970" cy="13572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kern="0" dirty="0">
                <a:gradFill>
                  <a:gsLst>
                    <a:gs pos="2917">
                      <a:schemeClr val="accent1"/>
                    </a:gs>
                    <a:gs pos="30000">
                      <a:schemeClr val="accent1"/>
                    </a:gs>
                  </a:gsLst>
                  <a:lin ang="5400000" scaled="0"/>
                </a:gradFill>
                <a:latin typeface="Segoe UI"/>
              </a:rPr>
              <a:t>Defender Investment:</a:t>
            </a:r>
          </a:p>
          <a:p>
            <a:pPr lvl="1">
              <a:lnSpc>
                <a:spcPct val="90000"/>
              </a:lnSpc>
              <a:spcAft>
                <a:spcPts val="1200"/>
              </a:spcAft>
              <a:defRPr/>
            </a:pPr>
            <a:r>
              <a:rPr lang="en-US" sz="2000" kern="0" dirty="0">
                <a:gradFill>
                  <a:gsLst>
                    <a:gs pos="2917">
                      <a:schemeClr val="tx2"/>
                    </a:gs>
                    <a:gs pos="30000">
                      <a:schemeClr val="tx2"/>
                    </a:gs>
                  </a:gsLst>
                  <a:lin ang="5400000" scaled="0"/>
                </a:gradFill>
                <a:latin typeface="Segoe UI"/>
              </a:rPr>
              <a:t>Security budget</a:t>
            </a:r>
          </a:p>
          <a:p>
            <a:pPr lvl="1">
              <a:lnSpc>
                <a:spcPct val="90000"/>
              </a:lnSpc>
              <a:spcAft>
                <a:spcPts val="1200"/>
              </a:spcAft>
              <a:defRPr/>
            </a:pPr>
            <a:r>
              <a:rPr lang="en-US" sz="2000" kern="0" dirty="0">
                <a:gradFill>
                  <a:gsLst>
                    <a:gs pos="2917">
                      <a:schemeClr val="tx2"/>
                    </a:gs>
                    <a:gs pos="30000">
                      <a:schemeClr val="tx2"/>
                    </a:gs>
                  </a:gsLst>
                  <a:lin ang="5400000" scaled="0"/>
                </a:gradFill>
                <a:latin typeface="Segoe UI"/>
              </a:rPr>
              <a:t>Team time/attention</a:t>
            </a:r>
          </a:p>
        </p:txBody>
      </p:sp>
      <p:sp>
        <p:nvSpPr>
          <p:cNvPr id="23" name="TextBox 22">
            <a:extLst>
              <a:ext uri="{FF2B5EF4-FFF2-40B4-BE49-F238E27FC236}">
                <a16:creationId xmlns:a16="http://schemas.microsoft.com/office/drawing/2014/main" id="{4B8EC861-986C-4C4D-A7BB-9EEB75AAA3B1}"/>
              </a:ext>
            </a:extLst>
          </p:cNvPr>
          <p:cNvSpPr txBox="1"/>
          <p:nvPr/>
        </p:nvSpPr>
        <p:spPr>
          <a:xfrm>
            <a:off x="3311726" y="2245885"/>
            <a:ext cx="3431974" cy="226523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i="0" strike="noStrike" kern="0" cap="none" spc="0" normalizeH="0" baseline="0" noProof="0" dirty="0">
                <a:ln>
                  <a:noFill/>
                </a:ln>
                <a:gradFill>
                  <a:gsLst>
                    <a:gs pos="2917">
                      <a:schemeClr val="accent1"/>
                    </a:gs>
                    <a:gs pos="30000">
                      <a:schemeClr val="accent1"/>
                    </a:gs>
                  </a:gsLst>
                  <a:lin ang="5400000" scaled="0"/>
                </a:gradFill>
                <a:effectLst/>
                <a:uLnTx/>
                <a:uFillTx/>
                <a:latin typeface="Segoe UI"/>
                <a:ea typeface="+mn-ea"/>
                <a:cs typeface="+mn-cs"/>
              </a:rPr>
              <a:t>Defender Return:</a:t>
            </a:r>
          </a:p>
          <a:p>
            <a:pPr marR="0" lvl="0" algn="l" defTabSz="914400" rtl="0" eaLnBrk="1" fontAlgn="auto" latinLnBrk="0" hangingPunct="1">
              <a:lnSpc>
                <a:spcPct val="90000"/>
              </a:lnSpc>
              <a:spcBef>
                <a:spcPts val="0"/>
              </a:spcBef>
              <a:spcAft>
                <a:spcPts val="600"/>
              </a:spcAft>
              <a:buClrTx/>
              <a:buSzTx/>
              <a:tabLst/>
              <a:defRPr/>
            </a:pPr>
            <a:r>
              <a:rPr kumimoji="0" lang="en-US" sz="2000" b="1" i="0" u="none" strike="noStrike" kern="0" cap="none" spc="0" normalizeH="0" baseline="0" noProof="0" dirty="0">
                <a:ln>
                  <a:noFill/>
                </a:ln>
                <a:gradFill>
                  <a:gsLst>
                    <a:gs pos="2917">
                      <a:schemeClr val="accent4"/>
                    </a:gs>
                    <a:gs pos="30000">
                      <a:schemeClr val="accent4"/>
                    </a:gs>
                  </a:gsLst>
                  <a:lin ang="5400000" scaled="0"/>
                </a:gradFill>
                <a:effectLst/>
                <a:uLnTx/>
                <a:uFillTx/>
                <a:latin typeface="Segoe UI"/>
                <a:ea typeface="+mn-ea"/>
                <a:cs typeface="+mn-cs"/>
              </a:rPr>
              <a:t>Ruin Attacker ROI</a:t>
            </a:r>
          </a:p>
          <a:p>
            <a:pPr marL="344488" marR="0" lvl="1" algn="l" defTabSz="914400" rtl="0" eaLnBrk="1" fontAlgn="auto" latinLnBrk="0" hangingPunct="1">
              <a:lnSpc>
                <a:spcPct val="90000"/>
              </a:lnSpc>
              <a:spcBef>
                <a:spcPts val="0"/>
              </a:spcBef>
              <a:spcAft>
                <a:spcPts val="1200"/>
              </a:spcAft>
              <a:buClrTx/>
              <a:buSzTx/>
              <a:tabLst/>
              <a:defRPr/>
            </a:pPr>
            <a:r>
              <a:rPr kumimoji="0" lang="en-US" sz="2000" b="0" i="0" u="none" strike="noStrike" kern="0" cap="none" spc="0" normalizeH="0" baseline="0" noProof="0" dirty="0">
                <a:ln>
                  <a:noFill/>
                </a:ln>
                <a:gradFill>
                  <a:gsLst>
                    <a:gs pos="2917">
                      <a:schemeClr val="tx2"/>
                    </a:gs>
                    <a:gs pos="30000">
                      <a:schemeClr val="tx2"/>
                    </a:gs>
                  </a:gsLst>
                  <a:lin ang="5400000" scaled="0"/>
                </a:gradFill>
                <a:effectLst/>
                <a:uLnTx/>
                <a:uFillTx/>
                <a:latin typeface="Segoe UI"/>
                <a:ea typeface="+mn-ea"/>
                <a:cs typeface="+mn-cs"/>
              </a:rPr>
              <a:t>Deters opportunistic attacks</a:t>
            </a:r>
          </a:p>
          <a:p>
            <a:pPr marL="344488" marR="0" lvl="1" algn="l" defTabSz="914400" rtl="0" eaLnBrk="1" fontAlgn="auto" latinLnBrk="0" hangingPunct="1">
              <a:lnSpc>
                <a:spcPct val="90000"/>
              </a:lnSpc>
              <a:spcBef>
                <a:spcPts val="0"/>
              </a:spcBef>
              <a:spcAft>
                <a:spcPts val="1200"/>
              </a:spcAft>
              <a:buClrTx/>
              <a:buSzTx/>
              <a:tabLst/>
              <a:defRPr/>
            </a:pPr>
            <a:r>
              <a:rPr kumimoji="0" lang="en-US" sz="2000" b="0" i="0" u="none" strike="noStrike" kern="0" cap="none" spc="0" normalizeH="0" baseline="0" noProof="0" dirty="0">
                <a:ln>
                  <a:noFill/>
                </a:ln>
                <a:gradFill>
                  <a:gsLst>
                    <a:gs pos="2917">
                      <a:schemeClr val="tx2"/>
                    </a:gs>
                    <a:gs pos="30000">
                      <a:schemeClr val="tx2"/>
                    </a:gs>
                  </a:gsLst>
                  <a:lin ang="5400000" scaled="0"/>
                </a:gradFill>
                <a:effectLst/>
                <a:uLnTx/>
                <a:uFillTx/>
                <a:latin typeface="Segoe UI"/>
                <a:ea typeface="+mn-ea"/>
                <a:cs typeface="+mn-cs"/>
              </a:rPr>
              <a:t>Slows or stops determined attacks</a:t>
            </a:r>
          </a:p>
        </p:txBody>
      </p:sp>
      <p:sp>
        <p:nvSpPr>
          <p:cNvPr id="24" name="Rectangle 23">
            <a:extLst>
              <a:ext uri="{FF2B5EF4-FFF2-40B4-BE49-F238E27FC236}">
                <a16:creationId xmlns:a16="http://schemas.microsoft.com/office/drawing/2014/main" id="{E8799216-8954-46CA-ACA1-F62C36905364}"/>
              </a:ext>
            </a:extLst>
          </p:cNvPr>
          <p:cNvSpPr/>
          <p:nvPr/>
        </p:nvSpPr>
        <p:spPr>
          <a:xfrm>
            <a:off x="127000" y="3740326"/>
            <a:ext cx="2795073" cy="707886"/>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gradFill>
                  <a:gsLst>
                    <a:gs pos="2917">
                      <a:schemeClr val="accent1"/>
                    </a:gs>
                    <a:gs pos="30000">
                      <a:schemeClr val="accent1"/>
                    </a:gs>
                  </a:gsLst>
                  <a:lin ang="5400000" scaled="0"/>
                </a:gradFill>
                <a:effectLst/>
                <a:uLnTx/>
                <a:uFillTx/>
                <a:latin typeface="Segoe UI"/>
                <a:ea typeface="+mn-ea"/>
                <a:cs typeface="+mn-cs"/>
              </a:rPr>
              <a:t>Security Return on Investment (SROI)</a:t>
            </a:r>
          </a:p>
        </p:txBody>
      </p:sp>
      <p:sp>
        <p:nvSpPr>
          <p:cNvPr id="25" name="Rounded Rectangular Callout 10">
            <a:extLst>
              <a:ext uri="{FF2B5EF4-FFF2-40B4-BE49-F238E27FC236}">
                <a16:creationId xmlns:a16="http://schemas.microsoft.com/office/drawing/2014/main" id="{CC054631-786D-4796-9C2E-654786B11C12}"/>
              </a:ext>
            </a:extLst>
          </p:cNvPr>
          <p:cNvSpPr/>
          <p:nvPr/>
        </p:nvSpPr>
        <p:spPr bwMode="auto">
          <a:xfrm>
            <a:off x="7598407" y="5119851"/>
            <a:ext cx="3238935" cy="1060982"/>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rPr>
              <a:t>Prioritizing defense can rapidly raise impact attacker cost</a:t>
            </a:r>
            <a:r>
              <a:rPr kumimoji="0" lang="en-US" sz="2000" b="0" i="0" u="none" strike="noStrike" kern="0" cap="none" spc="0" normalizeH="0" noProof="0" dirty="0">
                <a:ln>
                  <a:noFill/>
                </a:ln>
                <a:solidFill>
                  <a:schemeClr val="tx1"/>
                </a:solidFill>
                <a:effectLst/>
                <a:uLnTx/>
                <a:uFillTx/>
                <a:latin typeface="Segoe UI"/>
                <a:ea typeface="Segoe UI" pitchFamily="34" charset="0"/>
                <a:cs typeface="Segoe UI" pitchFamily="34" charset="0"/>
              </a:rPr>
              <a:t> &amp; friction</a:t>
            </a:r>
            <a:endParaRPr kumimoji="0" lang="en-US" sz="20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89BFA255-0117-4922-984E-1E464FDF7C6F}"/>
              </a:ext>
            </a:extLst>
          </p:cNvPr>
          <p:cNvSpPr/>
          <p:nvPr/>
        </p:nvSpPr>
        <p:spPr>
          <a:xfrm>
            <a:off x="6206490" y="3037614"/>
            <a:ext cx="1065925" cy="1258608"/>
          </a:xfrm>
          <a:prstGeom prst="leftBrace">
            <a:avLst>
              <a:gd name="adj1" fmla="val 0"/>
              <a:gd name="adj2" fmla="val 13674"/>
            </a:avLst>
          </a:prstGeom>
          <a:ln w="381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D21424D1-9474-4445-B985-FBB8219CA469}"/>
              </a:ext>
            </a:extLst>
          </p:cNvPr>
          <p:cNvSpPr txBox="1"/>
          <p:nvPr/>
        </p:nvSpPr>
        <p:spPr>
          <a:xfrm>
            <a:off x="7272415" y="4027368"/>
            <a:ext cx="3901874" cy="849463"/>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b="1" kern="0">
                <a:gradFill>
                  <a:gsLst>
                    <a:gs pos="2917">
                      <a:schemeClr val="accent4"/>
                    </a:gs>
                    <a:gs pos="30000">
                      <a:schemeClr val="accent4"/>
                    </a:gs>
                  </a:gsLst>
                  <a:lin ang="5400000" scaled="0"/>
                </a:gradFill>
                <a:latin typeface="Segoe UI"/>
              </a:rPr>
              <a:t>Attacker Investment: </a:t>
            </a:r>
            <a:br>
              <a:rPr lang="en-US" sz="2000" b="1" kern="0">
                <a:gradFill>
                  <a:gsLst>
                    <a:gs pos="2917">
                      <a:schemeClr val="accent4"/>
                    </a:gs>
                    <a:gs pos="30000">
                      <a:schemeClr val="accent4"/>
                    </a:gs>
                  </a:gsLst>
                  <a:lin ang="5400000" scaled="0"/>
                </a:gradFill>
                <a:latin typeface="Segoe UI"/>
              </a:rPr>
            </a:br>
            <a:r>
              <a:rPr lang="en-US" sz="2000" kern="0">
                <a:gradFill>
                  <a:gsLst>
                    <a:gs pos="2917">
                      <a:schemeClr val="accent4"/>
                    </a:gs>
                    <a:gs pos="30000">
                      <a:schemeClr val="accent4"/>
                    </a:gs>
                  </a:gsLst>
                  <a:lin ang="5400000" scaled="0"/>
                </a:gradFill>
                <a:latin typeface="Segoe UI"/>
              </a:rPr>
              <a:t>Increase Attack Friction &amp; Cost</a:t>
            </a:r>
          </a:p>
        </p:txBody>
      </p:sp>
      <p:sp>
        <p:nvSpPr>
          <p:cNvPr id="34" name="TextBox 33">
            <a:extLst>
              <a:ext uri="{FF2B5EF4-FFF2-40B4-BE49-F238E27FC236}">
                <a16:creationId xmlns:a16="http://schemas.microsoft.com/office/drawing/2014/main" id="{625E83DE-5A01-4D75-BF24-C6B3B0EF2A00}"/>
              </a:ext>
            </a:extLst>
          </p:cNvPr>
          <p:cNvSpPr txBox="1"/>
          <p:nvPr/>
        </p:nvSpPr>
        <p:spPr>
          <a:xfrm>
            <a:off x="7272415" y="2787705"/>
            <a:ext cx="3179685" cy="849463"/>
          </a:xfrm>
          <a:prstGeom prst="rect">
            <a:avLst/>
          </a:prstGeom>
          <a:solidFill>
            <a:srgbClr val="EAEAEA"/>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b="1" kern="0">
                <a:gradFill>
                  <a:gsLst>
                    <a:gs pos="2917">
                      <a:schemeClr val="accent4"/>
                    </a:gs>
                    <a:gs pos="30000">
                      <a:schemeClr val="accent4"/>
                    </a:gs>
                  </a:gsLst>
                  <a:lin ang="5400000" scaled="0"/>
                </a:gradFill>
                <a:latin typeface="Segoe UI"/>
              </a:rPr>
              <a:t>Attacker Return: </a:t>
            </a:r>
            <a:r>
              <a:rPr lang="en-US" sz="2000" kern="0">
                <a:gradFill>
                  <a:gsLst>
                    <a:gs pos="2917">
                      <a:schemeClr val="accent4"/>
                    </a:gs>
                    <a:gs pos="30000">
                      <a:schemeClr val="accent4"/>
                    </a:gs>
                  </a:gsLst>
                  <a:lin ang="5400000" scaled="0"/>
                </a:gradFill>
                <a:latin typeface="Segoe UI"/>
              </a:rPr>
              <a:t>Successful Monetization</a:t>
            </a:r>
          </a:p>
        </p:txBody>
      </p:sp>
      <p:sp>
        <p:nvSpPr>
          <p:cNvPr id="35" name="Rounded Rectangular Callout 11">
            <a:extLst>
              <a:ext uri="{FF2B5EF4-FFF2-40B4-BE49-F238E27FC236}">
                <a16:creationId xmlns:a16="http://schemas.microsoft.com/office/drawing/2014/main" id="{3756AF4B-BEEA-488B-A5B5-4A2432757170}"/>
              </a:ext>
            </a:extLst>
          </p:cNvPr>
          <p:cNvSpPr/>
          <p:nvPr/>
        </p:nvSpPr>
        <p:spPr bwMode="auto">
          <a:xfrm>
            <a:off x="7377224" y="1343690"/>
            <a:ext cx="3681300" cy="1182214"/>
          </a:xfrm>
          <a:prstGeom prst="rect">
            <a:avLst/>
          </a:prstGeom>
          <a:noFill/>
          <a:ln>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chemeClr val="tx1">
                        <a:lumMod val="75000"/>
                        <a:lumOff val="25000"/>
                      </a:schemeClr>
                    </a:gs>
                    <a:gs pos="100000">
                      <a:schemeClr val="tx1">
                        <a:lumMod val="75000"/>
                        <a:lumOff val="25000"/>
                      </a:scheme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Rapid detection and response drives down predictability and quantity of return</a:t>
            </a:r>
          </a:p>
        </p:txBody>
      </p:sp>
      <p:cxnSp>
        <p:nvCxnSpPr>
          <p:cNvPr id="36" name="Straight Connector 35">
            <a:extLst>
              <a:ext uri="{FF2B5EF4-FFF2-40B4-BE49-F238E27FC236}">
                <a16:creationId xmlns:a16="http://schemas.microsoft.com/office/drawing/2014/main" id="{E87445B6-4739-4CF4-8DA2-8DCC6E60F9AF}"/>
              </a:ext>
            </a:extLst>
          </p:cNvPr>
          <p:cNvCxnSpPr>
            <a:cxnSpLocks/>
          </p:cNvCxnSpPr>
          <p:nvPr/>
        </p:nvCxnSpPr>
        <p:spPr>
          <a:xfrm>
            <a:off x="8143773" y="2525904"/>
            <a:ext cx="0" cy="24130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01DD7C8-9B9A-49B3-9393-C5F96900756F}"/>
              </a:ext>
            </a:extLst>
          </p:cNvPr>
          <p:cNvCxnSpPr>
            <a:cxnSpLocks/>
          </p:cNvCxnSpPr>
          <p:nvPr/>
        </p:nvCxnSpPr>
        <p:spPr>
          <a:xfrm>
            <a:off x="8879935" y="4878551"/>
            <a:ext cx="0" cy="241300"/>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241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p:txBody>
          <a:bodyPr/>
          <a:lstStyle/>
          <a:p>
            <a:r>
              <a:rPr lang="en-US" b="0" kern="0" spc="0" dirty="0">
                <a:ln>
                  <a:noFill/>
                </a:ln>
                <a:solidFill>
                  <a:schemeClr val="tx1"/>
                </a:solidFill>
              </a:rPr>
              <a:t>Increasing attack cost</a:t>
            </a:r>
            <a:br>
              <a:rPr lang="en-US" b="0" kern="0" spc="0" dirty="0">
                <a:ln>
                  <a:noFill/>
                </a:ln>
                <a:solidFill>
                  <a:sysClr val="windowText" lastClr="000000"/>
                </a:solidFill>
              </a:rPr>
            </a:br>
            <a:r>
              <a:rPr lang="en-US" sz="2400" b="0" dirty="0">
                <a:latin typeface="+mn-lt"/>
              </a:rPr>
              <a:t>User credential theft</a:t>
            </a:r>
          </a:p>
        </p:txBody>
      </p:sp>
      <p:sp>
        <p:nvSpPr>
          <p:cNvPr id="81" name="Rectangle 80">
            <a:extLst>
              <a:ext uri="{FF2B5EF4-FFF2-40B4-BE49-F238E27FC236}">
                <a16:creationId xmlns:a16="http://schemas.microsoft.com/office/drawing/2014/main" id="{26DF4BFA-9BC9-4128-B11C-8EBC36A28EF2}"/>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5" name="TextBox 84">
            <a:extLst>
              <a:ext uri="{FF2B5EF4-FFF2-40B4-BE49-F238E27FC236}">
                <a16:creationId xmlns:a16="http://schemas.microsoft.com/office/drawing/2014/main" id="{EB5002EC-DA2F-456C-ACB6-0562EB9B5914}"/>
              </a:ext>
            </a:extLst>
          </p:cNvPr>
          <p:cNvSpPr txBox="1"/>
          <p:nvPr/>
        </p:nvSpPr>
        <p:spPr>
          <a:xfrm>
            <a:off x="6033995" y="3630928"/>
            <a:ext cx="3931920" cy="1307592"/>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Low Touch: </a:t>
            </a:r>
          </a:p>
          <a:p>
            <a:r>
              <a:rPr lang="en-US" b="0"/>
              <a:t>Phishing email </a:t>
            </a:r>
            <a:r>
              <a:rPr lang="en-US" b="0">
                <a:sym typeface="Wingdings" panose="05000000000000000000" pitchFamily="2" charset="2"/>
              </a:rPr>
              <a:t></a:t>
            </a:r>
            <a:br>
              <a:rPr lang="en-US" b="0"/>
            </a:br>
            <a:r>
              <a:rPr lang="en-US" b="0"/>
              <a:t>a</a:t>
            </a:r>
            <a:r>
              <a:rPr lang="en-US" b="0">
                <a:sym typeface="Wingdings" panose="05000000000000000000" pitchFamily="2" charset="2"/>
              </a:rPr>
              <a:t>. F</a:t>
            </a:r>
            <a:r>
              <a:rPr lang="en-US" b="0"/>
              <a:t>ake credential site</a:t>
            </a:r>
          </a:p>
          <a:p>
            <a:r>
              <a:rPr lang="en-US" b="0">
                <a:sym typeface="Wingdings" panose="05000000000000000000" pitchFamily="2" charset="2"/>
              </a:rPr>
              <a:t>	b. Script to steal credential</a:t>
            </a:r>
            <a:endParaRPr lang="en-US" b="0"/>
          </a:p>
        </p:txBody>
      </p:sp>
      <p:sp>
        <p:nvSpPr>
          <p:cNvPr id="86" name="Rectangle 85">
            <a:extLst>
              <a:ext uri="{FF2B5EF4-FFF2-40B4-BE49-F238E27FC236}">
                <a16:creationId xmlns:a16="http://schemas.microsoft.com/office/drawing/2014/main" id="{5C1CB997-07A4-464E-9936-A1808954303B}"/>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8" name="Rectangle 87">
            <a:extLst>
              <a:ext uri="{FF2B5EF4-FFF2-40B4-BE49-F238E27FC236}">
                <a16:creationId xmlns:a16="http://schemas.microsoft.com/office/drawing/2014/main" id="{22847163-0B23-4258-A32C-5D040C5ABEA9}"/>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9" name="TextBox 88">
            <a:extLst>
              <a:ext uri="{FF2B5EF4-FFF2-40B4-BE49-F238E27FC236}">
                <a16:creationId xmlns:a16="http://schemas.microsoft.com/office/drawing/2014/main" id="{78277D02-DB68-475F-A792-A10EC6BFF71B}"/>
              </a:ext>
            </a:extLst>
          </p:cNvPr>
          <p:cNvSpPr txBox="1"/>
          <p:nvPr/>
        </p:nvSpPr>
        <p:spPr>
          <a:xfrm>
            <a:off x="6033995" y="2737458"/>
            <a:ext cx="3931920" cy="7315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dirty="0">
                <a:gradFill>
                  <a:gsLst>
                    <a:gs pos="0">
                      <a:schemeClr val="accent4"/>
                    </a:gs>
                    <a:gs pos="100000">
                      <a:schemeClr val="accent4"/>
                    </a:gs>
                  </a:gsLst>
                  <a:lin ang="5400000" scaled="0"/>
                </a:gradFill>
              </a:rPr>
              <a:t>Zero Touch: </a:t>
            </a:r>
          </a:p>
          <a:p>
            <a:r>
              <a:rPr lang="en-US" b="0" dirty="0">
                <a:gradFill>
                  <a:gsLst>
                    <a:gs pos="0">
                      <a:schemeClr val="accent4"/>
                    </a:gs>
                    <a:gs pos="100000">
                      <a:schemeClr val="accent4"/>
                    </a:gs>
                  </a:gsLst>
                  <a:lin ang="5400000" scaled="0"/>
                </a:gradFill>
              </a:rPr>
              <a:t>Public password compromise</a:t>
            </a:r>
          </a:p>
        </p:txBody>
      </p:sp>
      <p:sp>
        <p:nvSpPr>
          <p:cNvPr id="90" name="TextBox 89">
            <a:extLst>
              <a:ext uri="{FF2B5EF4-FFF2-40B4-BE49-F238E27FC236}">
                <a16:creationId xmlns:a16="http://schemas.microsoft.com/office/drawing/2014/main" id="{50B50B85-0FD9-4E29-A6E0-BAED50A326D9}"/>
              </a:ext>
            </a:extLst>
          </p:cNvPr>
          <p:cNvSpPr txBox="1"/>
          <p:nvPr/>
        </p:nvSpPr>
        <p:spPr>
          <a:xfrm>
            <a:off x="1258852" y="2737458"/>
            <a:ext cx="3657600" cy="729275"/>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dirty="0">
                <a:gradFill>
                  <a:gsLst>
                    <a:gs pos="0">
                      <a:schemeClr val="accent1"/>
                    </a:gs>
                    <a:gs pos="100000">
                      <a:schemeClr val="accent1"/>
                    </a:gs>
                  </a:gsLst>
                  <a:lin ang="5400000" scaled="0"/>
                </a:gradFill>
              </a:rPr>
              <a:t>Leaked credential detection and forced password reset</a:t>
            </a:r>
          </a:p>
        </p:txBody>
      </p:sp>
      <p:sp>
        <p:nvSpPr>
          <p:cNvPr id="91" name="TextBox 90">
            <a:extLst>
              <a:ext uri="{FF2B5EF4-FFF2-40B4-BE49-F238E27FC236}">
                <a16:creationId xmlns:a16="http://schemas.microsoft.com/office/drawing/2014/main" id="{2ED6C52C-CB7C-4C25-9B1B-2D81691331D9}"/>
              </a:ext>
            </a:extLst>
          </p:cNvPr>
          <p:cNvSpPr txBox="1"/>
          <p:nvPr/>
        </p:nvSpPr>
        <p:spPr>
          <a:xfrm>
            <a:off x="1258852" y="3630928"/>
            <a:ext cx="3657600" cy="1302787"/>
          </a:xfrm>
          <a:prstGeom prst="rect">
            <a:avLst/>
          </a:prstGeom>
          <a:noFill/>
          <a:ln w="19050">
            <a:solidFill>
              <a:schemeClr val="accent1"/>
            </a:solidFill>
          </a:ln>
        </p:spPr>
        <p:txBody>
          <a:bodyPr wrap="square" lIns="182880" tIns="91440" rIns="182880" bIns="91440" rtlCol="0">
            <a:noAutofit/>
          </a:bodyPr>
          <a:lstStyle/>
          <a:p>
            <a:pPr marL="225425" lvl="0" indent="-225425">
              <a:defRPr/>
            </a:pPr>
            <a:r>
              <a:rPr lang="en-US" sz="1600" kern="0">
                <a:gradFill>
                  <a:gsLst>
                    <a:gs pos="0">
                      <a:schemeClr val="accent1"/>
                    </a:gs>
                    <a:gs pos="100000">
                      <a:schemeClr val="accent1"/>
                    </a:gs>
                  </a:gsLst>
                  <a:lin ang="5400000" scaled="0"/>
                </a:gradFill>
              </a:rPr>
              <a:t>a. </a:t>
            </a:r>
            <a:r>
              <a:rPr lang="en-US" sz="1600" b="1" kern="0">
                <a:gradFill>
                  <a:gsLst>
                    <a:gs pos="0">
                      <a:schemeClr val="accent1"/>
                    </a:gs>
                    <a:gs pos="100000">
                      <a:schemeClr val="accent1"/>
                    </a:gs>
                  </a:gsLst>
                  <a:lin ang="5400000" scaled="0"/>
                </a:gradFill>
              </a:rPr>
              <a:t>Office 365 ATP</a:t>
            </a:r>
            <a:br>
              <a:rPr lang="en-US" sz="1600" kern="0">
                <a:gradFill>
                  <a:gsLst>
                    <a:gs pos="0">
                      <a:schemeClr val="accent1"/>
                    </a:gs>
                    <a:gs pos="100000">
                      <a:schemeClr val="accent1"/>
                    </a:gs>
                  </a:gsLst>
                  <a:lin ang="5400000" scaled="0"/>
                </a:gradFill>
              </a:rPr>
            </a:br>
            <a:r>
              <a:rPr lang="en-US" sz="1400" kern="0">
                <a:gradFill>
                  <a:gsLst>
                    <a:gs pos="0">
                      <a:schemeClr val="accent1"/>
                    </a:gs>
                    <a:gs pos="100000">
                      <a:schemeClr val="accent1"/>
                    </a:gs>
                  </a:gsLst>
                  <a:lin ang="5400000" scaled="0"/>
                </a:gradFill>
              </a:rPr>
              <a:t>Windows Defender SmartScreen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gradFill>
                  <a:gsLst>
                    <a:gs pos="0">
                      <a:schemeClr val="accent1"/>
                    </a:gs>
                    <a:gs pos="100000">
                      <a:schemeClr val="accent1"/>
                    </a:gs>
                  </a:gsLst>
                  <a:lin ang="5400000" scaled="0"/>
                </a:gradFill>
                <a:effectLst/>
                <a:uLnTx/>
                <a:uFillTx/>
              </a:rPr>
              <a:t>b. </a:t>
            </a:r>
            <a:r>
              <a:rPr kumimoji="0" lang="en-US" sz="1600" b="1" i="0" u="none" strike="noStrike" kern="0" cap="none" spc="0" normalizeH="0" baseline="0" noProof="0">
                <a:ln>
                  <a:noFill/>
                </a:ln>
                <a:gradFill>
                  <a:gsLst>
                    <a:gs pos="0">
                      <a:schemeClr val="accent1"/>
                    </a:gs>
                    <a:gs pos="100000">
                      <a:schemeClr val="accent1"/>
                    </a:gs>
                  </a:gsLst>
                  <a:lin ang="5400000" scaled="0"/>
                </a:gradFill>
                <a:effectLst/>
                <a:uLnTx/>
                <a:uFillTx/>
              </a:rPr>
              <a:t>Hardware Credential Isolation</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Credential Guard</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Windows Hello</a:t>
            </a:r>
          </a:p>
        </p:txBody>
      </p:sp>
      <p:sp>
        <p:nvSpPr>
          <p:cNvPr id="92" name="TextBox 91">
            <a:extLst>
              <a:ext uri="{FF2B5EF4-FFF2-40B4-BE49-F238E27FC236}">
                <a16:creationId xmlns:a16="http://schemas.microsoft.com/office/drawing/2014/main" id="{B3567495-D13E-4478-91B5-C3A98A4C4EBC}"/>
              </a:ext>
            </a:extLst>
          </p:cNvPr>
          <p:cNvSpPr txBox="1"/>
          <p:nvPr/>
        </p:nvSpPr>
        <p:spPr>
          <a:xfrm>
            <a:off x="6033994" y="509856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94" name="TextBox 93">
            <a:extLst>
              <a:ext uri="{FF2B5EF4-FFF2-40B4-BE49-F238E27FC236}">
                <a16:creationId xmlns:a16="http://schemas.microsoft.com/office/drawing/2014/main" id="{035A2A5E-41AF-4775-B8E5-09F0C73BD8C0}"/>
              </a:ext>
            </a:extLst>
          </p:cNvPr>
          <p:cNvSpPr txBox="1"/>
          <p:nvPr/>
        </p:nvSpPr>
        <p:spPr>
          <a:xfrm>
            <a:off x="1258852" y="5097911"/>
            <a:ext cx="3657600" cy="1097280"/>
          </a:xfrm>
          <a:prstGeom prst="rect">
            <a:avLst/>
          </a:prstGeom>
          <a:noFill/>
          <a:ln w="19050">
            <a:solidFill>
              <a:schemeClr val="accent1"/>
            </a:solidFill>
          </a:ln>
        </p:spPr>
        <p:txBody>
          <a:bodyPr wrap="square" lIns="182880" tIns="91440" rIns="182880" bIns="9144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0">
                      <a:schemeClr val="accent1"/>
                    </a:gs>
                    <a:gs pos="100000">
                      <a:schemeClr val="accent1"/>
                    </a:gs>
                  </a:gsLst>
                  <a:lin ang="5400000" scaled="0"/>
                </a:gradFill>
                <a:effectLst/>
                <a:uLnTx/>
                <a:uFillTx/>
              </a:rPr>
              <a:t>Advanced Host Detections: </a:t>
            </a:r>
          </a:p>
          <a:p>
            <a:pPr marL="628650" marR="0" lvl="0" defTabSz="914400" eaLnBrk="1" fontAlgn="auto" latinLnBrk="0" hangingPunct="1">
              <a:lnSpc>
                <a:spcPct val="100000"/>
              </a:lnSpc>
              <a:spcBef>
                <a:spcPts val="0"/>
              </a:spcBef>
              <a:spcAft>
                <a:spcPts val="0"/>
              </a:spcAft>
              <a:buClrTx/>
              <a:buSzTx/>
              <a:buFontTx/>
              <a:buNone/>
              <a:tabLst/>
              <a:defRPr/>
            </a:pPr>
            <a:r>
              <a:rPr lang="en-US" sz="1400" kern="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0">
                    <a:schemeClr val="accent1"/>
                  </a:gs>
                  <a:gs pos="100000">
                    <a:schemeClr val="accent1"/>
                  </a:gs>
                </a:gsLst>
                <a:lin ang="5400000" scaled="0"/>
              </a:gradFill>
              <a:effectLst/>
              <a:uLnTx/>
              <a:uFillTx/>
            </a:endParaRPr>
          </a:p>
        </p:txBody>
      </p:sp>
      <p:sp>
        <p:nvSpPr>
          <p:cNvPr id="98" name="TextBox 97">
            <a:extLst>
              <a:ext uri="{FF2B5EF4-FFF2-40B4-BE49-F238E27FC236}">
                <a16:creationId xmlns:a16="http://schemas.microsoft.com/office/drawing/2014/main" id="{039A5BC3-8E30-4630-8A19-8F70971E3D6A}"/>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9" name="TextBox 98">
            <a:extLst>
              <a:ext uri="{FF2B5EF4-FFF2-40B4-BE49-F238E27FC236}">
                <a16:creationId xmlns:a16="http://schemas.microsoft.com/office/drawing/2014/main" id="{A837CB06-1A3E-4D68-947D-F2572878EF26}"/>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0" name="TextBox 99">
            <a:extLst>
              <a:ext uri="{FF2B5EF4-FFF2-40B4-BE49-F238E27FC236}">
                <a16:creationId xmlns:a16="http://schemas.microsoft.com/office/drawing/2014/main" id="{3BB1500A-9F13-4724-86E9-0052AA833C4D}"/>
              </a:ext>
            </a:extLst>
          </p:cNvPr>
          <p:cNvSpPr txBox="1"/>
          <p:nvPr/>
        </p:nvSpPr>
        <p:spPr>
          <a:xfrm>
            <a:off x="10262601" y="5385590"/>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1" name="TextBox 100">
            <a:extLst>
              <a:ext uri="{FF2B5EF4-FFF2-40B4-BE49-F238E27FC236}">
                <a16:creationId xmlns:a16="http://schemas.microsoft.com/office/drawing/2014/main" id="{008A4897-A6BD-43A7-91F4-8964A687BB79}"/>
              </a:ext>
            </a:extLst>
          </p:cNvPr>
          <p:cNvSpPr txBox="1"/>
          <p:nvPr/>
        </p:nvSpPr>
        <p:spPr>
          <a:xfrm>
            <a:off x="10875210" y="5385590"/>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102" name="Rectangle 101">
            <a:extLst>
              <a:ext uri="{FF2B5EF4-FFF2-40B4-BE49-F238E27FC236}">
                <a16:creationId xmlns:a16="http://schemas.microsoft.com/office/drawing/2014/main" id="{A3CB9138-3637-493E-8C70-946A5E5FAB4F}"/>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pic>
        <p:nvPicPr>
          <p:cNvPr id="103" name="Picture 102">
            <a:extLst>
              <a:ext uri="{FF2B5EF4-FFF2-40B4-BE49-F238E27FC236}">
                <a16:creationId xmlns:a16="http://schemas.microsoft.com/office/drawing/2014/main" id="{1EEE7ECD-AD77-4EDA-891D-6A4036259C41}"/>
              </a:ext>
            </a:extLst>
          </p:cNvPr>
          <p:cNvPicPr>
            <a:picLocks noChangeAspect="1"/>
          </p:cNvPicPr>
          <p:nvPr/>
        </p:nvPicPr>
        <p:blipFill>
          <a:blip r:embed="rId3"/>
          <a:stretch>
            <a:fillRect/>
          </a:stretch>
        </p:blipFill>
        <p:spPr>
          <a:xfrm>
            <a:off x="694043" y="2676363"/>
            <a:ext cx="519096" cy="519098"/>
          </a:xfrm>
          <a:prstGeom prst="rect">
            <a:avLst/>
          </a:prstGeom>
        </p:spPr>
      </p:pic>
      <p:grpSp>
        <p:nvGrpSpPr>
          <p:cNvPr id="104" name="Group 103">
            <a:extLst>
              <a:ext uri="{FF2B5EF4-FFF2-40B4-BE49-F238E27FC236}">
                <a16:creationId xmlns:a16="http://schemas.microsoft.com/office/drawing/2014/main" id="{EB4C5F26-4ED8-407B-9FD3-98ECE290E2E1}"/>
              </a:ext>
            </a:extLst>
          </p:cNvPr>
          <p:cNvGrpSpPr/>
          <p:nvPr/>
        </p:nvGrpSpPr>
        <p:grpSpPr>
          <a:xfrm>
            <a:off x="758326" y="3680140"/>
            <a:ext cx="390531" cy="391793"/>
            <a:chOff x="196838" y="3527938"/>
            <a:chExt cx="556568" cy="558367"/>
          </a:xfrm>
        </p:grpSpPr>
        <p:sp>
          <p:nvSpPr>
            <p:cNvPr id="105" name="Freeform 92">
              <a:extLst>
                <a:ext uri="{FF2B5EF4-FFF2-40B4-BE49-F238E27FC236}">
                  <a16:creationId xmlns:a16="http://schemas.microsoft.com/office/drawing/2014/main" id="{5918454E-C3AD-4DE7-942A-DE04AA3B2520}"/>
                </a:ext>
              </a:extLst>
            </p:cNvPr>
            <p:cNvSpPr>
              <a:spLocks noChangeAspect="1" noEditPoints="1"/>
            </p:cNvSpPr>
            <p:nvPr/>
          </p:nvSpPr>
          <p:spPr bwMode="black">
            <a:xfrm>
              <a:off x="386156" y="3686882"/>
              <a:ext cx="176500" cy="2404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p:spPr>
          <p:txBody>
            <a:bodyPr vert="horz" wrap="square" lIns="91408" tIns="45704" rIns="91408" bIns="45704" numCol="1" anchor="t" anchorCtr="0" compatLnSpc="1">
              <a:prstTxWarp prst="textNoShape">
                <a:avLst/>
              </a:prstTxWarp>
            </a:bodyPr>
            <a:lstStyle/>
            <a:p>
              <a:pPr defTabSz="914225"/>
              <a:endParaRPr lang="en-US" sz="1764" kern="0">
                <a:solidFill>
                  <a:srgbClr val="000000"/>
                </a:solidFill>
              </a:endParaRPr>
            </a:p>
          </p:txBody>
        </p:sp>
        <p:sp>
          <p:nvSpPr>
            <p:cNvPr id="106" name="Freeform 37">
              <a:extLst>
                <a:ext uri="{FF2B5EF4-FFF2-40B4-BE49-F238E27FC236}">
                  <a16:creationId xmlns:a16="http://schemas.microsoft.com/office/drawing/2014/main" id="{22FD753B-BFA4-44F7-A3E6-14B384C2D124}"/>
                </a:ext>
              </a:extLst>
            </p:cNvPr>
            <p:cNvSpPr>
              <a:spLocks noEditPoints="1"/>
            </p:cNvSpPr>
            <p:nvPr/>
          </p:nvSpPr>
          <p:spPr bwMode="auto">
            <a:xfrm>
              <a:off x="196838" y="3527938"/>
              <a:ext cx="556568" cy="558367"/>
            </a:xfrm>
            <a:custGeom>
              <a:avLst/>
              <a:gdLst>
                <a:gd name="T0" fmla="*/ 1411 w 1638"/>
                <a:gd name="T1" fmla="*/ 602 h 1638"/>
                <a:gd name="T2" fmla="*/ 1600 w 1638"/>
                <a:gd name="T3" fmla="*/ 424 h 1638"/>
                <a:gd name="T4" fmla="*/ 1214 w 1638"/>
                <a:gd name="T5" fmla="*/ 227 h 1638"/>
                <a:gd name="T6" fmla="*/ 1138 w 1638"/>
                <a:gd name="T7" fmla="*/ 227 h 1638"/>
                <a:gd name="T8" fmla="*/ 959 w 1638"/>
                <a:gd name="T9" fmla="*/ 38 h 1638"/>
                <a:gd name="T10" fmla="*/ 819 w 1638"/>
                <a:gd name="T11" fmla="*/ 0 h 1638"/>
                <a:gd name="T12" fmla="*/ 679 w 1638"/>
                <a:gd name="T13" fmla="*/ 38 h 1638"/>
                <a:gd name="T14" fmla="*/ 501 w 1638"/>
                <a:gd name="T15" fmla="*/ 227 h 1638"/>
                <a:gd name="T16" fmla="*/ 424 w 1638"/>
                <a:gd name="T17" fmla="*/ 227 h 1638"/>
                <a:gd name="T18" fmla="*/ 38 w 1638"/>
                <a:gd name="T19" fmla="*/ 424 h 1638"/>
                <a:gd name="T20" fmla="*/ 228 w 1638"/>
                <a:gd name="T21" fmla="*/ 602 h 1638"/>
                <a:gd name="T22" fmla="*/ 228 w 1638"/>
                <a:gd name="T23" fmla="*/ 679 h 1638"/>
                <a:gd name="T24" fmla="*/ 38 w 1638"/>
                <a:gd name="T25" fmla="*/ 858 h 1638"/>
                <a:gd name="T26" fmla="*/ 0 w 1638"/>
                <a:gd name="T27" fmla="*/ 998 h 1638"/>
                <a:gd name="T28" fmla="*/ 38 w 1638"/>
                <a:gd name="T29" fmla="*/ 1138 h 1638"/>
                <a:gd name="T30" fmla="*/ 228 w 1638"/>
                <a:gd name="T31" fmla="*/ 1372 h 1638"/>
                <a:gd name="T32" fmla="*/ 462 w 1638"/>
                <a:gd name="T33" fmla="*/ 1638 h 1638"/>
                <a:gd name="T34" fmla="*/ 602 w 1638"/>
                <a:gd name="T35" fmla="*/ 1600 h 1638"/>
                <a:gd name="T36" fmla="*/ 781 w 1638"/>
                <a:gd name="T37" fmla="*/ 1411 h 1638"/>
                <a:gd name="T38" fmla="*/ 858 w 1638"/>
                <a:gd name="T39" fmla="*/ 1411 h 1638"/>
                <a:gd name="T40" fmla="*/ 1036 w 1638"/>
                <a:gd name="T41" fmla="*/ 1600 h 1638"/>
                <a:gd name="T42" fmla="*/ 1176 w 1638"/>
                <a:gd name="T43" fmla="*/ 1638 h 1638"/>
                <a:gd name="T44" fmla="*/ 1411 w 1638"/>
                <a:gd name="T45" fmla="*/ 1372 h 1638"/>
                <a:gd name="T46" fmla="*/ 1600 w 1638"/>
                <a:gd name="T47" fmla="*/ 1138 h 1638"/>
                <a:gd name="T48" fmla="*/ 1638 w 1638"/>
                <a:gd name="T49" fmla="*/ 998 h 1638"/>
                <a:gd name="T50" fmla="*/ 1600 w 1638"/>
                <a:gd name="T51" fmla="*/ 858 h 1638"/>
                <a:gd name="T52" fmla="*/ 1411 w 1638"/>
                <a:gd name="T53" fmla="*/ 679 h 1638"/>
                <a:gd name="T54" fmla="*/ 1262 w 1638"/>
                <a:gd name="T55" fmla="*/ 819 h 1638"/>
                <a:gd name="T56" fmla="*/ 1300 w 1638"/>
                <a:gd name="T57" fmla="*/ 959 h 1638"/>
                <a:gd name="T58" fmla="*/ 1334 w 1638"/>
                <a:gd name="T59" fmla="*/ 1138 h 1638"/>
                <a:gd name="T60" fmla="*/ 1334 w 1638"/>
                <a:gd name="T61" fmla="*/ 1214 h 1638"/>
                <a:gd name="T62" fmla="*/ 1176 w 1638"/>
                <a:gd name="T63" fmla="*/ 1262 h 1638"/>
                <a:gd name="T64" fmla="*/ 1036 w 1638"/>
                <a:gd name="T65" fmla="*/ 1300 h 1638"/>
                <a:gd name="T66" fmla="*/ 858 w 1638"/>
                <a:gd name="T67" fmla="*/ 1334 h 1638"/>
                <a:gd name="T68" fmla="*/ 781 w 1638"/>
                <a:gd name="T69" fmla="*/ 1334 h 1638"/>
                <a:gd name="T70" fmla="*/ 602 w 1638"/>
                <a:gd name="T71" fmla="*/ 1300 h 1638"/>
                <a:gd name="T72" fmla="*/ 462 w 1638"/>
                <a:gd name="T73" fmla="*/ 1262 h 1638"/>
                <a:gd name="T74" fmla="*/ 304 w 1638"/>
                <a:gd name="T75" fmla="*/ 1214 h 1638"/>
                <a:gd name="T76" fmla="*/ 304 w 1638"/>
                <a:gd name="T77" fmla="*/ 1138 h 1638"/>
                <a:gd name="T78" fmla="*/ 338 w 1638"/>
                <a:gd name="T79" fmla="*/ 959 h 1638"/>
                <a:gd name="T80" fmla="*/ 377 w 1638"/>
                <a:gd name="T81" fmla="*/ 819 h 1638"/>
                <a:gd name="T82" fmla="*/ 338 w 1638"/>
                <a:gd name="T83" fmla="*/ 679 h 1638"/>
                <a:gd name="T84" fmla="*/ 304 w 1638"/>
                <a:gd name="T85" fmla="*/ 501 h 1638"/>
                <a:gd name="T86" fmla="*/ 304 w 1638"/>
                <a:gd name="T87" fmla="*/ 424 h 1638"/>
                <a:gd name="T88" fmla="*/ 462 w 1638"/>
                <a:gd name="T89" fmla="*/ 377 h 1638"/>
                <a:gd name="T90" fmla="*/ 602 w 1638"/>
                <a:gd name="T91" fmla="*/ 338 h 1638"/>
                <a:gd name="T92" fmla="*/ 781 w 1638"/>
                <a:gd name="T93" fmla="*/ 304 h 1638"/>
                <a:gd name="T94" fmla="*/ 858 w 1638"/>
                <a:gd name="T95" fmla="*/ 304 h 1638"/>
                <a:gd name="T96" fmla="*/ 1036 w 1638"/>
                <a:gd name="T97" fmla="*/ 338 h 1638"/>
                <a:gd name="T98" fmla="*/ 1176 w 1638"/>
                <a:gd name="T99" fmla="*/ 377 h 1638"/>
                <a:gd name="T100" fmla="*/ 1334 w 1638"/>
                <a:gd name="T101" fmla="*/ 424 h 1638"/>
                <a:gd name="T102" fmla="*/ 1334 w 1638"/>
                <a:gd name="T103" fmla="*/ 501 h 1638"/>
                <a:gd name="T104" fmla="*/ 1300 w 1638"/>
                <a:gd name="T105" fmla="*/ 679 h 1638"/>
                <a:gd name="T106" fmla="*/ 1334 w 1638"/>
                <a:gd name="T107" fmla="*/ 78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38" h="1638">
                  <a:moveTo>
                    <a:pt x="1600" y="679"/>
                  </a:moveTo>
                  <a:cubicBezTo>
                    <a:pt x="1621" y="679"/>
                    <a:pt x="1638" y="662"/>
                    <a:pt x="1638" y="641"/>
                  </a:cubicBezTo>
                  <a:cubicBezTo>
                    <a:pt x="1638" y="620"/>
                    <a:pt x="1621" y="602"/>
                    <a:pt x="1600" y="602"/>
                  </a:cubicBezTo>
                  <a:cubicBezTo>
                    <a:pt x="1411" y="602"/>
                    <a:pt x="1411" y="602"/>
                    <a:pt x="1411" y="602"/>
                  </a:cubicBezTo>
                  <a:cubicBezTo>
                    <a:pt x="1411" y="501"/>
                    <a:pt x="1411" y="501"/>
                    <a:pt x="1411" y="501"/>
                  </a:cubicBezTo>
                  <a:cubicBezTo>
                    <a:pt x="1600" y="501"/>
                    <a:pt x="1600" y="501"/>
                    <a:pt x="1600" y="501"/>
                  </a:cubicBezTo>
                  <a:cubicBezTo>
                    <a:pt x="1621" y="501"/>
                    <a:pt x="1638" y="484"/>
                    <a:pt x="1638" y="462"/>
                  </a:cubicBezTo>
                  <a:cubicBezTo>
                    <a:pt x="1638" y="441"/>
                    <a:pt x="1621" y="424"/>
                    <a:pt x="1600" y="424"/>
                  </a:cubicBezTo>
                  <a:cubicBezTo>
                    <a:pt x="1411" y="424"/>
                    <a:pt x="1411" y="424"/>
                    <a:pt x="1411" y="424"/>
                  </a:cubicBezTo>
                  <a:cubicBezTo>
                    <a:pt x="1411" y="266"/>
                    <a:pt x="1411" y="266"/>
                    <a:pt x="1411" y="266"/>
                  </a:cubicBezTo>
                  <a:cubicBezTo>
                    <a:pt x="1411" y="245"/>
                    <a:pt x="1394" y="227"/>
                    <a:pt x="1372" y="227"/>
                  </a:cubicBezTo>
                  <a:cubicBezTo>
                    <a:pt x="1214" y="227"/>
                    <a:pt x="1214" y="227"/>
                    <a:pt x="1214" y="227"/>
                  </a:cubicBezTo>
                  <a:cubicBezTo>
                    <a:pt x="1214" y="38"/>
                    <a:pt x="1214" y="38"/>
                    <a:pt x="1214" y="38"/>
                  </a:cubicBezTo>
                  <a:cubicBezTo>
                    <a:pt x="1214" y="17"/>
                    <a:pt x="1197" y="0"/>
                    <a:pt x="1176" y="0"/>
                  </a:cubicBezTo>
                  <a:cubicBezTo>
                    <a:pt x="1155" y="0"/>
                    <a:pt x="1138" y="17"/>
                    <a:pt x="1138" y="38"/>
                  </a:cubicBezTo>
                  <a:cubicBezTo>
                    <a:pt x="1138" y="227"/>
                    <a:pt x="1138" y="227"/>
                    <a:pt x="1138" y="227"/>
                  </a:cubicBezTo>
                  <a:cubicBezTo>
                    <a:pt x="1036" y="227"/>
                    <a:pt x="1036" y="227"/>
                    <a:pt x="1036" y="227"/>
                  </a:cubicBezTo>
                  <a:cubicBezTo>
                    <a:pt x="1036" y="38"/>
                    <a:pt x="1036" y="38"/>
                    <a:pt x="1036" y="38"/>
                  </a:cubicBezTo>
                  <a:cubicBezTo>
                    <a:pt x="1036" y="17"/>
                    <a:pt x="1019" y="0"/>
                    <a:pt x="998" y="0"/>
                  </a:cubicBezTo>
                  <a:cubicBezTo>
                    <a:pt x="976" y="0"/>
                    <a:pt x="959" y="17"/>
                    <a:pt x="959" y="38"/>
                  </a:cubicBezTo>
                  <a:cubicBezTo>
                    <a:pt x="959" y="227"/>
                    <a:pt x="959" y="227"/>
                    <a:pt x="959" y="227"/>
                  </a:cubicBezTo>
                  <a:cubicBezTo>
                    <a:pt x="858" y="227"/>
                    <a:pt x="858" y="227"/>
                    <a:pt x="858" y="227"/>
                  </a:cubicBezTo>
                  <a:cubicBezTo>
                    <a:pt x="858" y="38"/>
                    <a:pt x="858" y="38"/>
                    <a:pt x="858" y="38"/>
                  </a:cubicBezTo>
                  <a:cubicBezTo>
                    <a:pt x="858" y="17"/>
                    <a:pt x="840" y="0"/>
                    <a:pt x="819" y="0"/>
                  </a:cubicBezTo>
                  <a:cubicBezTo>
                    <a:pt x="798" y="0"/>
                    <a:pt x="781" y="17"/>
                    <a:pt x="781" y="38"/>
                  </a:cubicBezTo>
                  <a:cubicBezTo>
                    <a:pt x="781" y="227"/>
                    <a:pt x="781" y="227"/>
                    <a:pt x="781" y="227"/>
                  </a:cubicBezTo>
                  <a:cubicBezTo>
                    <a:pt x="679" y="227"/>
                    <a:pt x="679" y="227"/>
                    <a:pt x="679" y="227"/>
                  </a:cubicBezTo>
                  <a:cubicBezTo>
                    <a:pt x="679" y="38"/>
                    <a:pt x="679" y="38"/>
                    <a:pt x="679" y="38"/>
                  </a:cubicBezTo>
                  <a:cubicBezTo>
                    <a:pt x="679" y="17"/>
                    <a:pt x="662" y="0"/>
                    <a:pt x="641" y="0"/>
                  </a:cubicBezTo>
                  <a:cubicBezTo>
                    <a:pt x="620" y="0"/>
                    <a:pt x="602" y="17"/>
                    <a:pt x="602" y="38"/>
                  </a:cubicBezTo>
                  <a:cubicBezTo>
                    <a:pt x="602" y="227"/>
                    <a:pt x="602" y="227"/>
                    <a:pt x="602" y="227"/>
                  </a:cubicBezTo>
                  <a:cubicBezTo>
                    <a:pt x="501" y="227"/>
                    <a:pt x="501" y="227"/>
                    <a:pt x="501" y="227"/>
                  </a:cubicBezTo>
                  <a:cubicBezTo>
                    <a:pt x="501" y="38"/>
                    <a:pt x="501" y="38"/>
                    <a:pt x="501" y="38"/>
                  </a:cubicBezTo>
                  <a:cubicBezTo>
                    <a:pt x="501" y="17"/>
                    <a:pt x="484" y="0"/>
                    <a:pt x="462" y="0"/>
                  </a:cubicBezTo>
                  <a:cubicBezTo>
                    <a:pt x="441" y="0"/>
                    <a:pt x="424" y="17"/>
                    <a:pt x="424" y="38"/>
                  </a:cubicBezTo>
                  <a:cubicBezTo>
                    <a:pt x="424" y="227"/>
                    <a:pt x="424" y="227"/>
                    <a:pt x="424" y="227"/>
                  </a:cubicBezTo>
                  <a:cubicBezTo>
                    <a:pt x="266" y="227"/>
                    <a:pt x="266" y="227"/>
                    <a:pt x="266" y="227"/>
                  </a:cubicBezTo>
                  <a:cubicBezTo>
                    <a:pt x="245" y="227"/>
                    <a:pt x="228" y="245"/>
                    <a:pt x="228" y="266"/>
                  </a:cubicBezTo>
                  <a:cubicBezTo>
                    <a:pt x="228" y="424"/>
                    <a:pt x="228" y="424"/>
                    <a:pt x="228" y="424"/>
                  </a:cubicBezTo>
                  <a:cubicBezTo>
                    <a:pt x="38" y="424"/>
                    <a:pt x="38" y="424"/>
                    <a:pt x="38" y="424"/>
                  </a:cubicBezTo>
                  <a:cubicBezTo>
                    <a:pt x="17" y="424"/>
                    <a:pt x="0" y="441"/>
                    <a:pt x="0" y="462"/>
                  </a:cubicBezTo>
                  <a:cubicBezTo>
                    <a:pt x="0" y="484"/>
                    <a:pt x="17" y="501"/>
                    <a:pt x="38" y="501"/>
                  </a:cubicBezTo>
                  <a:cubicBezTo>
                    <a:pt x="228" y="501"/>
                    <a:pt x="228" y="501"/>
                    <a:pt x="228" y="501"/>
                  </a:cubicBezTo>
                  <a:cubicBezTo>
                    <a:pt x="228" y="602"/>
                    <a:pt x="228" y="602"/>
                    <a:pt x="228" y="602"/>
                  </a:cubicBezTo>
                  <a:cubicBezTo>
                    <a:pt x="38" y="602"/>
                    <a:pt x="38" y="602"/>
                    <a:pt x="38" y="602"/>
                  </a:cubicBezTo>
                  <a:cubicBezTo>
                    <a:pt x="17" y="602"/>
                    <a:pt x="0" y="620"/>
                    <a:pt x="0" y="641"/>
                  </a:cubicBezTo>
                  <a:cubicBezTo>
                    <a:pt x="0" y="662"/>
                    <a:pt x="17" y="679"/>
                    <a:pt x="38" y="679"/>
                  </a:cubicBezTo>
                  <a:cubicBezTo>
                    <a:pt x="228" y="679"/>
                    <a:pt x="228" y="679"/>
                    <a:pt x="228" y="679"/>
                  </a:cubicBezTo>
                  <a:cubicBezTo>
                    <a:pt x="228" y="781"/>
                    <a:pt x="228" y="781"/>
                    <a:pt x="228" y="781"/>
                  </a:cubicBezTo>
                  <a:cubicBezTo>
                    <a:pt x="38" y="781"/>
                    <a:pt x="38" y="781"/>
                    <a:pt x="38" y="781"/>
                  </a:cubicBezTo>
                  <a:cubicBezTo>
                    <a:pt x="17" y="781"/>
                    <a:pt x="0" y="798"/>
                    <a:pt x="0" y="819"/>
                  </a:cubicBezTo>
                  <a:cubicBezTo>
                    <a:pt x="0" y="840"/>
                    <a:pt x="17" y="858"/>
                    <a:pt x="38" y="858"/>
                  </a:cubicBezTo>
                  <a:cubicBezTo>
                    <a:pt x="228" y="858"/>
                    <a:pt x="228" y="858"/>
                    <a:pt x="228" y="858"/>
                  </a:cubicBezTo>
                  <a:cubicBezTo>
                    <a:pt x="228" y="959"/>
                    <a:pt x="228" y="959"/>
                    <a:pt x="228" y="959"/>
                  </a:cubicBezTo>
                  <a:cubicBezTo>
                    <a:pt x="38" y="959"/>
                    <a:pt x="38" y="959"/>
                    <a:pt x="38" y="959"/>
                  </a:cubicBezTo>
                  <a:cubicBezTo>
                    <a:pt x="17" y="959"/>
                    <a:pt x="0" y="976"/>
                    <a:pt x="0" y="998"/>
                  </a:cubicBezTo>
                  <a:cubicBezTo>
                    <a:pt x="0" y="1019"/>
                    <a:pt x="17" y="1036"/>
                    <a:pt x="38" y="1036"/>
                  </a:cubicBezTo>
                  <a:cubicBezTo>
                    <a:pt x="228" y="1036"/>
                    <a:pt x="228" y="1036"/>
                    <a:pt x="228" y="1036"/>
                  </a:cubicBezTo>
                  <a:cubicBezTo>
                    <a:pt x="228" y="1138"/>
                    <a:pt x="228" y="1138"/>
                    <a:pt x="228" y="1138"/>
                  </a:cubicBezTo>
                  <a:cubicBezTo>
                    <a:pt x="38" y="1138"/>
                    <a:pt x="38" y="1138"/>
                    <a:pt x="38" y="1138"/>
                  </a:cubicBezTo>
                  <a:cubicBezTo>
                    <a:pt x="17" y="1138"/>
                    <a:pt x="0" y="1155"/>
                    <a:pt x="0" y="1176"/>
                  </a:cubicBezTo>
                  <a:cubicBezTo>
                    <a:pt x="0" y="1197"/>
                    <a:pt x="17" y="1214"/>
                    <a:pt x="38" y="1214"/>
                  </a:cubicBezTo>
                  <a:cubicBezTo>
                    <a:pt x="228" y="1214"/>
                    <a:pt x="228" y="1214"/>
                    <a:pt x="228" y="1214"/>
                  </a:cubicBezTo>
                  <a:cubicBezTo>
                    <a:pt x="228" y="1372"/>
                    <a:pt x="228" y="1372"/>
                    <a:pt x="228" y="1372"/>
                  </a:cubicBezTo>
                  <a:cubicBezTo>
                    <a:pt x="228" y="1394"/>
                    <a:pt x="245" y="1411"/>
                    <a:pt x="266" y="1411"/>
                  </a:cubicBezTo>
                  <a:cubicBezTo>
                    <a:pt x="424" y="1411"/>
                    <a:pt x="424" y="1411"/>
                    <a:pt x="424" y="1411"/>
                  </a:cubicBezTo>
                  <a:cubicBezTo>
                    <a:pt x="424" y="1600"/>
                    <a:pt x="424" y="1600"/>
                    <a:pt x="424" y="1600"/>
                  </a:cubicBezTo>
                  <a:cubicBezTo>
                    <a:pt x="424" y="1621"/>
                    <a:pt x="441" y="1638"/>
                    <a:pt x="462" y="1638"/>
                  </a:cubicBezTo>
                  <a:cubicBezTo>
                    <a:pt x="484" y="1638"/>
                    <a:pt x="501" y="1621"/>
                    <a:pt x="501" y="1600"/>
                  </a:cubicBezTo>
                  <a:cubicBezTo>
                    <a:pt x="501" y="1411"/>
                    <a:pt x="501" y="1411"/>
                    <a:pt x="501" y="1411"/>
                  </a:cubicBezTo>
                  <a:cubicBezTo>
                    <a:pt x="602" y="1411"/>
                    <a:pt x="602" y="1411"/>
                    <a:pt x="602" y="1411"/>
                  </a:cubicBezTo>
                  <a:cubicBezTo>
                    <a:pt x="602" y="1600"/>
                    <a:pt x="602" y="1600"/>
                    <a:pt x="602" y="1600"/>
                  </a:cubicBezTo>
                  <a:cubicBezTo>
                    <a:pt x="602" y="1621"/>
                    <a:pt x="620" y="1638"/>
                    <a:pt x="641" y="1638"/>
                  </a:cubicBezTo>
                  <a:cubicBezTo>
                    <a:pt x="662" y="1638"/>
                    <a:pt x="679" y="1621"/>
                    <a:pt x="679" y="1600"/>
                  </a:cubicBezTo>
                  <a:cubicBezTo>
                    <a:pt x="679" y="1411"/>
                    <a:pt x="679" y="1411"/>
                    <a:pt x="679" y="1411"/>
                  </a:cubicBezTo>
                  <a:cubicBezTo>
                    <a:pt x="781" y="1411"/>
                    <a:pt x="781" y="1411"/>
                    <a:pt x="781" y="1411"/>
                  </a:cubicBezTo>
                  <a:cubicBezTo>
                    <a:pt x="781" y="1600"/>
                    <a:pt x="781" y="1600"/>
                    <a:pt x="781" y="1600"/>
                  </a:cubicBezTo>
                  <a:cubicBezTo>
                    <a:pt x="781" y="1621"/>
                    <a:pt x="798" y="1638"/>
                    <a:pt x="819" y="1638"/>
                  </a:cubicBezTo>
                  <a:cubicBezTo>
                    <a:pt x="840" y="1638"/>
                    <a:pt x="858" y="1621"/>
                    <a:pt x="858" y="1600"/>
                  </a:cubicBezTo>
                  <a:cubicBezTo>
                    <a:pt x="858" y="1411"/>
                    <a:pt x="858" y="1411"/>
                    <a:pt x="858" y="1411"/>
                  </a:cubicBezTo>
                  <a:cubicBezTo>
                    <a:pt x="959" y="1411"/>
                    <a:pt x="959" y="1411"/>
                    <a:pt x="959" y="1411"/>
                  </a:cubicBezTo>
                  <a:cubicBezTo>
                    <a:pt x="959" y="1600"/>
                    <a:pt x="959" y="1600"/>
                    <a:pt x="959" y="1600"/>
                  </a:cubicBezTo>
                  <a:cubicBezTo>
                    <a:pt x="959" y="1621"/>
                    <a:pt x="976" y="1638"/>
                    <a:pt x="998" y="1638"/>
                  </a:cubicBezTo>
                  <a:cubicBezTo>
                    <a:pt x="1019" y="1638"/>
                    <a:pt x="1036" y="1621"/>
                    <a:pt x="1036" y="1600"/>
                  </a:cubicBezTo>
                  <a:cubicBezTo>
                    <a:pt x="1036" y="1411"/>
                    <a:pt x="1036" y="1411"/>
                    <a:pt x="1036" y="1411"/>
                  </a:cubicBezTo>
                  <a:cubicBezTo>
                    <a:pt x="1138" y="1411"/>
                    <a:pt x="1138" y="1411"/>
                    <a:pt x="1138" y="1411"/>
                  </a:cubicBezTo>
                  <a:cubicBezTo>
                    <a:pt x="1138" y="1600"/>
                    <a:pt x="1138" y="1600"/>
                    <a:pt x="1138" y="1600"/>
                  </a:cubicBezTo>
                  <a:cubicBezTo>
                    <a:pt x="1138" y="1621"/>
                    <a:pt x="1155" y="1638"/>
                    <a:pt x="1176" y="1638"/>
                  </a:cubicBezTo>
                  <a:cubicBezTo>
                    <a:pt x="1197" y="1638"/>
                    <a:pt x="1214" y="1621"/>
                    <a:pt x="1214" y="1600"/>
                  </a:cubicBezTo>
                  <a:cubicBezTo>
                    <a:pt x="1214" y="1411"/>
                    <a:pt x="1214" y="1411"/>
                    <a:pt x="1214" y="1411"/>
                  </a:cubicBezTo>
                  <a:cubicBezTo>
                    <a:pt x="1372" y="1411"/>
                    <a:pt x="1372" y="1411"/>
                    <a:pt x="1372" y="1411"/>
                  </a:cubicBezTo>
                  <a:cubicBezTo>
                    <a:pt x="1394" y="1411"/>
                    <a:pt x="1411" y="1394"/>
                    <a:pt x="1411" y="1372"/>
                  </a:cubicBezTo>
                  <a:cubicBezTo>
                    <a:pt x="1411" y="1214"/>
                    <a:pt x="1411" y="1214"/>
                    <a:pt x="1411" y="1214"/>
                  </a:cubicBezTo>
                  <a:cubicBezTo>
                    <a:pt x="1600" y="1214"/>
                    <a:pt x="1600" y="1214"/>
                    <a:pt x="1600" y="1214"/>
                  </a:cubicBezTo>
                  <a:cubicBezTo>
                    <a:pt x="1621" y="1214"/>
                    <a:pt x="1638" y="1197"/>
                    <a:pt x="1638" y="1176"/>
                  </a:cubicBezTo>
                  <a:cubicBezTo>
                    <a:pt x="1638" y="1155"/>
                    <a:pt x="1621" y="1138"/>
                    <a:pt x="1600" y="1138"/>
                  </a:cubicBezTo>
                  <a:cubicBezTo>
                    <a:pt x="1411" y="1138"/>
                    <a:pt x="1411" y="1138"/>
                    <a:pt x="1411" y="1138"/>
                  </a:cubicBezTo>
                  <a:cubicBezTo>
                    <a:pt x="1411" y="1036"/>
                    <a:pt x="1411" y="1036"/>
                    <a:pt x="1411" y="1036"/>
                  </a:cubicBezTo>
                  <a:cubicBezTo>
                    <a:pt x="1600" y="1036"/>
                    <a:pt x="1600" y="1036"/>
                    <a:pt x="1600" y="1036"/>
                  </a:cubicBezTo>
                  <a:cubicBezTo>
                    <a:pt x="1621" y="1036"/>
                    <a:pt x="1638" y="1019"/>
                    <a:pt x="1638" y="998"/>
                  </a:cubicBezTo>
                  <a:cubicBezTo>
                    <a:pt x="1638" y="976"/>
                    <a:pt x="1621" y="959"/>
                    <a:pt x="1600" y="959"/>
                  </a:cubicBezTo>
                  <a:cubicBezTo>
                    <a:pt x="1411" y="959"/>
                    <a:pt x="1411" y="959"/>
                    <a:pt x="1411" y="959"/>
                  </a:cubicBezTo>
                  <a:cubicBezTo>
                    <a:pt x="1411" y="858"/>
                    <a:pt x="1411" y="858"/>
                    <a:pt x="1411" y="858"/>
                  </a:cubicBezTo>
                  <a:cubicBezTo>
                    <a:pt x="1600" y="858"/>
                    <a:pt x="1600" y="858"/>
                    <a:pt x="1600" y="858"/>
                  </a:cubicBezTo>
                  <a:cubicBezTo>
                    <a:pt x="1621" y="858"/>
                    <a:pt x="1638" y="840"/>
                    <a:pt x="1638" y="819"/>
                  </a:cubicBezTo>
                  <a:cubicBezTo>
                    <a:pt x="1638" y="798"/>
                    <a:pt x="1621" y="781"/>
                    <a:pt x="1600" y="781"/>
                  </a:cubicBezTo>
                  <a:cubicBezTo>
                    <a:pt x="1411" y="781"/>
                    <a:pt x="1411" y="781"/>
                    <a:pt x="1411" y="781"/>
                  </a:cubicBezTo>
                  <a:cubicBezTo>
                    <a:pt x="1411" y="679"/>
                    <a:pt x="1411" y="679"/>
                    <a:pt x="1411" y="679"/>
                  </a:cubicBezTo>
                  <a:lnTo>
                    <a:pt x="1600" y="679"/>
                  </a:lnTo>
                  <a:close/>
                  <a:moveTo>
                    <a:pt x="1334" y="781"/>
                  </a:moveTo>
                  <a:cubicBezTo>
                    <a:pt x="1300" y="781"/>
                    <a:pt x="1300" y="781"/>
                    <a:pt x="1300" y="781"/>
                  </a:cubicBezTo>
                  <a:cubicBezTo>
                    <a:pt x="1279" y="781"/>
                    <a:pt x="1262" y="798"/>
                    <a:pt x="1262" y="819"/>
                  </a:cubicBezTo>
                  <a:cubicBezTo>
                    <a:pt x="1262" y="840"/>
                    <a:pt x="1279" y="858"/>
                    <a:pt x="1300" y="858"/>
                  </a:cubicBezTo>
                  <a:cubicBezTo>
                    <a:pt x="1334" y="858"/>
                    <a:pt x="1334" y="858"/>
                    <a:pt x="1334" y="858"/>
                  </a:cubicBezTo>
                  <a:cubicBezTo>
                    <a:pt x="1334" y="959"/>
                    <a:pt x="1334" y="959"/>
                    <a:pt x="1334" y="959"/>
                  </a:cubicBezTo>
                  <a:cubicBezTo>
                    <a:pt x="1300" y="959"/>
                    <a:pt x="1300" y="959"/>
                    <a:pt x="1300" y="959"/>
                  </a:cubicBezTo>
                  <a:cubicBezTo>
                    <a:pt x="1279" y="959"/>
                    <a:pt x="1262" y="976"/>
                    <a:pt x="1262" y="998"/>
                  </a:cubicBezTo>
                  <a:cubicBezTo>
                    <a:pt x="1262" y="1019"/>
                    <a:pt x="1279" y="1036"/>
                    <a:pt x="1300" y="1036"/>
                  </a:cubicBezTo>
                  <a:cubicBezTo>
                    <a:pt x="1334" y="1036"/>
                    <a:pt x="1334" y="1036"/>
                    <a:pt x="1334" y="1036"/>
                  </a:cubicBezTo>
                  <a:cubicBezTo>
                    <a:pt x="1334" y="1138"/>
                    <a:pt x="1334" y="1138"/>
                    <a:pt x="1334" y="1138"/>
                  </a:cubicBezTo>
                  <a:cubicBezTo>
                    <a:pt x="1300" y="1138"/>
                    <a:pt x="1300" y="1138"/>
                    <a:pt x="1300" y="1138"/>
                  </a:cubicBezTo>
                  <a:cubicBezTo>
                    <a:pt x="1279" y="1138"/>
                    <a:pt x="1262" y="1155"/>
                    <a:pt x="1262" y="1176"/>
                  </a:cubicBezTo>
                  <a:cubicBezTo>
                    <a:pt x="1262" y="1197"/>
                    <a:pt x="1279" y="1214"/>
                    <a:pt x="1300" y="1214"/>
                  </a:cubicBezTo>
                  <a:cubicBezTo>
                    <a:pt x="1334" y="1214"/>
                    <a:pt x="1334" y="1214"/>
                    <a:pt x="1334" y="1214"/>
                  </a:cubicBezTo>
                  <a:cubicBezTo>
                    <a:pt x="1334" y="1334"/>
                    <a:pt x="1334" y="1334"/>
                    <a:pt x="1334" y="1334"/>
                  </a:cubicBezTo>
                  <a:cubicBezTo>
                    <a:pt x="1214" y="1334"/>
                    <a:pt x="1214" y="1334"/>
                    <a:pt x="1214" y="1334"/>
                  </a:cubicBezTo>
                  <a:cubicBezTo>
                    <a:pt x="1214" y="1300"/>
                    <a:pt x="1214" y="1300"/>
                    <a:pt x="1214" y="1300"/>
                  </a:cubicBezTo>
                  <a:cubicBezTo>
                    <a:pt x="1214" y="1279"/>
                    <a:pt x="1197" y="1262"/>
                    <a:pt x="1176" y="1262"/>
                  </a:cubicBezTo>
                  <a:cubicBezTo>
                    <a:pt x="1155" y="1262"/>
                    <a:pt x="1138" y="1279"/>
                    <a:pt x="1138" y="1300"/>
                  </a:cubicBezTo>
                  <a:cubicBezTo>
                    <a:pt x="1138" y="1334"/>
                    <a:pt x="1138" y="1334"/>
                    <a:pt x="1138" y="1334"/>
                  </a:cubicBezTo>
                  <a:cubicBezTo>
                    <a:pt x="1036" y="1334"/>
                    <a:pt x="1036" y="1334"/>
                    <a:pt x="1036" y="1334"/>
                  </a:cubicBezTo>
                  <a:cubicBezTo>
                    <a:pt x="1036" y="1300"/>
                    <a:pt x="1036" y="1300"/>
                    <a:pt x="1036" y="1300"/>
                  </a:cubicBezTo>
                  <a:cubicBezTo>
                    <a:pt x="1036" y="1279"/>
                    <a:pt x="1019" y="1262"/>
                    <a:pt x="998" y="1262"/>
                  </a:cubicBezTo>
                  <a:cubicBezTo>
                    <a:pt x="976" y="1262"/>
                    <a:pt x="959" y="1279"/>
                    <a:pt x="959" y="1300"/>
                  </a:cubicBezTo>
                  <a:cubicBezTo>
                    <a:pt x="959" y="1334"/>
                    <a:pt x="959" y="1334"/>
                    <a:pt x="959" y="1334"/>
                  </a:cubicBezTo>
                  <a:cubicBezTo>
                    <a:pt x="858" y="1334"/>
                    <a:pt x="858" y="1334"/>
                    <a:pt x="858" y="1334"/>
                  </a:cubicBezTo>
                  <a:cubicBezTo>
                    <a:pt x="858" y="1300"/>
                    <a:pt x="858" y="1300"/>
                    <a:pt x="858" y="1300"/>
                  </a:cubicBezTo>
                  <a:cubicBezTo>
                    <a:pt x="858" y="1279"/>
                    <a:pt x="840" y="1262"/>
                    <a:pt x="819" y="1262"/>
                  </a:cubicBezTo>
                  <a:cubicBezTo>
                    <a:pt x="798" y="1262"/>
                    <a:pt x="781" y="1279"/>
                    <a:pt x="781" y="1300"/>
                  </a:cubicBezTo>
                  <a:cubicBezTo>
                    <a:pt x="781" y="1334"/>
                    <a:pt x="781" y="1334"/>
                    <a:pt x="781" y="1334"/>
                  </a:cubicBezTo>
                  <a:cubicBezTo>
                    <a:pt x="679" y="1334"/>
                    <a:pt x="679" y="1334"/>
                    <a:pt x="679" y="1334"/>
                  </a:cubicBezTo>
                  <a:cubicBezTo>
                    <a:pt x="679" y="1300"/>
                    <a:pt x="679" y="1300"/>
                    <a:pt x="679" y="1300"/>
                  </a:cubicBezTo>
                  <a:cubicBezTo>
                    <a:pt x="679" y="1279"/>
                    <a:pt x="662" y="1262"/>
                    <a:pt x="641" y="1262"/>
                  </a:cubicBezTo>
                  <a:cubicBezTo>
                    <a:pt x="620" y="1262"/>
                    <a:pt x="602" y="1279"/>
                    <a:pt x="602" y="1300"/>
                  </a:cubicBezTo>
                  <a:cubicBezTo>
                    <a:pt x="602" y="1334"/>
                    <a:pt x="602" y="1334"/>
                    <a:pt x="602" y="1334"/>
                  </a:cubicBezTo>
                  <a:cubicBezTo>
                    <a:pt x="501" y="1334"/>
                    <a:pt x="501" y="1334"/>
                    <a:pt x="501" y="1334"/>
                  </a:cubicBezTo>
                  <a:cubicBezTo>
                    <a:pt x="501" y="1300"/>
                    <a:pt x="501" y="1300"/>
                    <a:pt x="501" y="1300"/>
                  </a:cubicBezTo>
                  <a:cubicBezTo>
                    <a:pt x="501" y="1279"/>
                    <a:pt x="484" y="1262"/>
                    <a:pt x="462" y="1262"/>
                  </a:cubicBezTo>
                  <a:cubicBezTo>
                    <a:pt x="441" y="1262"/>
                    <a:pt x="424" y="1279"/>
                    <a:pt x="424" y="1300"/>
                  </a:cubicBezTo>
                  <a:cubicBezTo>
                    <a:pt x="424" y="1334"/>
                    <a:pt x="424" y="1334"/>
                    <a:pt x="424" y="1334"/>
                  </a:cubicBezTo>
                  <a:cubicBezTo>
                    <a:pt x="304" y="1334"/>
                    <a:pt x="304" y="1334"/>
                    <a:pt x="304" y="1334"/>
                  </a:cubicBezTo>
                  <a:cubicBezTo>
                    <a:pt x="304" y="1214"/>
                    <a:pt x="304" y="1214"/>
                    <a:pt x="304" y="1214"/>
                  </a:cubicBezTo>
                  <a:cubicBezTo>
                    <a:pt x="338" y="1214"/>
                    <a:pt x="338" y="1214"/>
                    <a:pt x="338" y="1214"/>
                  </a:cubicBezTo>
                  <a:cubicBezTo>
                    <a:pt x="360" y="1214"/>
                    <a:pt x="377" y="1197"/>
                    <a:pt x="377" y="1176"/>
                  </a:cubicBezTo>
                  <a:cubicBezTo>
                    <a:pt x="377" y="1155"/>
                    <a:pt x="360" y="1138"/>
                    <a:pt x="338" y="1138"/>
                  </a:cubicBezTo>
                  <a:cubicBezTo>
                    <a:pt x="304" y="1138"/>
                    <a:pt x="304" y="1138"/>
                    <a:pt x="304" y="1138"/>
                  </a:cubicBezTo>
                  <a:cubicBezTo>
                    <a:pt x="304" y="1036"/>
                    <a:pt x="304" y="1036"/>
                    <a:pt x="304" y="1036"/>
                  </a:cubicBezTo>
                  <a:cubicBezTo>
                    <a:pt x="338" y="1036"/>
                    <a:pt x="338" y="1036"/>
                    <a:pt x="338" y="1036"/>
                  </a:cubicBezTo>
                  <a:cubicBezTo>
                    <a:pt x="360" y="1036"/>
                    <a:pt x="377" y="1019"/>
                    <a:pt x="377" y="998"/>
                  </a:cubicBezTo>
                  <a:cubicBezTo>
                    <a:pt x="377" y="976"/>
                    <a:pt x="360" y="959"/>
                    <a:pt x="338" y="959"/>
                  </a:cubicBezTo>
                  <a:cubicBezTo>
                    <a:pt x="304" y="959"/>
                    <a:pt x="304" y="959"/>
                    <a:pt x="304" y="959"/>
                  </a:cubicBezTo>
                  <a:cubicBezTo>
                    <a:pt x="304" y="858"/>
                    <a:pt x="304" y="858"/>
                    <a:pt x="304" y="858"/>
                  </a:cubicBezTo>
                  <a:cubicBezTo>
                    <a:pt x="338" y="858"/>
                    <a:pt x="338" y="858"/>
                    <a:pt x="338" y="858"/>
                  </a:cubicBezTo>
                  <a:cubicBezTo>
                    <a:pt x="360" y="858"/>
                    <a:pt x="377" y="840"/>
                    <a:pt x="377" y="819"/>
                  </a:cubicBezTo>
                  <a:cubicBezTo>
                    <a:pt x="377" y="798"/>
                    <a:pt x="360" y="781"/>
                    <a:pt x="338" y="781"/>
                  </a:cubicBezTo>
                  <a:cubicBezTo>
                    <a:pt x="304" y="781"/>
                    <a:pt x="304" y="781"/>
                    <a:pt x="304" y="781"/>
                  </a:cubicBezTo>
                  <a:cubicBezTo>
                    <a:pt x="304" y="679"/>
                    <a:pt x="304" y="679"/>
                    <a:pt x="304" y="679"/>
                  </a:cubicBezTo>
                  <a:cubicBezTo>
                    <a:pt x="338" y="679"/>
                    <a:pt x="338" y="679"/>
                    <a:pt x="338" y="679"/>
                  </a:cubicBezTo>
                  <a:cubicBezTo>
                    <a:pt x="360" y="679"/>
                    <a:pt x="377" y="662"/>
                    <a:pt x="377" y="641"/>
                  </a:cubicBezTo>
                  <a:cubicBezTo>
                    <a:pt x="377" y="620"/>
                    <a:pt x="360" y="602"/>
                    <a:pt x="338" y="602"/>
                  </a:cubicBezTo>
                  <a:cubicBezTo>
                    <a:pt x="304" y="602"/>
                    <a:pt x="304" y="602"/>
                    <a:pt x="304" y="602"/>
                  </a:cubicBezTo>
                  <a:cubicBezTo>
                    <a:pt x="304" y="501"/>
                    <a:pt x="304" y="501"/>
                    <a:pt x="304" y="501"/>
                  </a:cubicBezTo>
                  <a:cubicBezTo>
                    <a:pt x="338" y="501"/>
                    <a:pt x="338" y="501"/>
                    <a:pt x="338" y="501"/>
                  </a:cubicBezTo>
                  <a:cubicBezTo>
                    <a:pt x="360" y="501"/>
                    <a:pt x="377" y="484"/>
                    <a:pt x="377" y="462"/>
                  </a:cubicBezTo>
                  <a:cubicBezTo>
                    <a:pt x="377" y="441"/>
                    <a:pt x="360" y="424"/>
                    <a:pt x="338" y="424"/>
                  </a:cubicBezTo>
                  <a:cubicBezTo>
                    <a:pt x="304" y="424"/>
                    <a:pt x="304" y="424"/>
                    <a:pt x="304" y="424"/>
                  </a:cubicBezTo>
                  <a:cubicBezTo>
                    <a:pt x="304" y="304"/>
                    <a:pt x="304" y="304"/>
                    <a:pt x="304" y="304"/>
                  </a:cubicBezTo>
                  <a:cubicBezTo>
                    <a:pt x="424" y="304"/>
                    <a:pt x="424" y="304"/>
                    <a:pt x="424" y="304"/>
                  </a:cubicBezTo>
                  <a:cubicBezTo>
                    <a:pt x="424" y="338"/>
                    <a:pt x="424" y="338"/>
                    <a:pt x="424" y="338"/>
                  </a:cubicBezTo>
                  <a:cubicBezTo>
                    <a:pt x="424" y="360"/>
                    <a:pt x="441" y="377"/>
                    <a:pt x="462" y="377"/>
                  </a:cubicBezTo>
                  <a:cubicBezTo>
                    <a:pt x="484" y="377"/>
                    <a:pt x="501" y="360"/>
                    <a:pt x="501" y="338"/>
                  </a:cubicBezTo>
                  <a:cubicBezTo>
                    <a:pt x="501" y="304"/>
                    <a:pt x="501" y="304"/>
                    <a:pt x="501" y="304"/>
                  </a:cubicBezTo>
                  <a:cubicBezTo>
                    <a:pt x="602" y="304"/>
                    <a:pt x="602" y="304"/>
                    <a:pt x="602" y="304"/>
                  </a:cubicBezTo>
                  <a:cubicBezTo>
                    <a:pt x="602" y="338"/>
                    <a:pt x="602" y="338"/>
                    <a:pt x="602" y="338"/>
                  </a:cubicBezTo>
                  <a:cubicBezTo>
                    <a:pt x="602" y="360"/>
                    <a:pt x="620" y="377"/>
                    <a:pt x="641" y="377"/>
                  </a:cubicBezTo>
                  <a:cubicBezTo>
                    <a:pt x="662" y="377"/>
                    <a:pt x="679" y="360"/>
                    <a:pt x="679" y="338"/>
                  </a:cubicBezTo>
                  <a:cubicBezTo>
                    <a:pt x="679" y="304"/>
                    <a:pt x="679" y="304"/>
                    <a:pt x="679" y="304"/>
                  </a:cubicBezTo>
                  <a:cubicBezTo>
                    <a:pt x="781" y="304"/>
                    <a:pt x="781" y="304"/>
                    <a:pt x="781" y="304"/>
                  </a:cubicBezTo>
                  <a:cubicBezTo>
                    <a:pt x="781" y="338"/>
                    <a:pt x="781" y="338"/>
                    <a:pt x="781" y="338"/>
                  </a:cubicBezTo>
                  <a:cubicBezTo>
                    <a:pt x="781" y="360"/>
                    <a:pt x="798" y="377"/>
                    <a:pt x="819" y="377"/>
                  </a:cubicBezTo>
                  <a:cubicBezTo>
                    <a:pt x="840" y="377"/>
                    <a:pt x="858" y="360"/>
                    <a:pt x="858" y="338"/>
                  </a:cubicBezTo>
                  <a:cubicBezTo>
                    <a:pt x="858" y="304"/>
                    <a:pt x="858" y="304"/>
                    <a:pt x="858" y="304"/>
                  </a:cubicBezTo>
                  <a:cubicBezTo>
                    <a:pt x="959" y="304"/>
                    <a:pt x="959" y="304"/>
                    <a:pt x="959" y="304"/>
                  </a:cubicBezTo>
                  <a:cubicBezTo>
                    <a:pt x="959" y="338"/>
                    <a:pt x="959" y="338"/>
                    <a:pt x="959" y="338"/>
                  </a:cubicBezTo>
                  <a:cubicBezTo>
                    <a:pt x="959" y="360"/>
                    <a:pt x="976" y="377"/>
                    <a:pt x="998" y="377"/>
                  </a:cubicBezTo>
                  <a:cubicBezTo>
                    <a:pt x="1019" y="377"/>
                    <a:pt x="1036" y="360"/>
                    <a:pt x="1036" y="338"/>
                  </a:cubicBezTo>
                  <a:cubicBezTo>
                    <a:pt x="1036" y="304"/>
                    <a:pt x="1036" y="304"/>
                    <a:pt x="1036" y="304"/>
                  </a:cubicBezTo>
                  <a:cubicBezTo>
                    <a:pt x="1138" y="304"/>
                    <a:pt x="1138" y="304"/>
                    <a:pt x="1138" y="304"/>
                  </a:cubicBezTo>
                  <a:cubicBezTo>
                    <a:pt x="1138" y="338"/>
                    <a:pt x="1138" y="338"/>
                    <a:pt x="1138" y="338"/>
                  </a:cubicBezTo>
                  <a:cubicBezTo>
                    <a:pt x="1138" y="360"/>
                    <a:pt x="1155" y="377"/>
                    <a:pt x="1176" y="377"/>
                  </a:cubicBezTo>
                  <a:cubicBezTo>
                    <a:pt x="1197" y="377"/>
                    <a:pt x="1214" y="360"/>
                    <a:pt x="1214" y="338"/>
                  </a:cubicBezTo>
                  <a:cubicBezTo>
                    <a:pt x="1214" y="304"/>
                    <a:pt x="1214" y="304"/>
                    <a:pt x="1214" y="304"/>
                  </a:cubicBezTo>
                  <a:cubicBezTo>
                    <a:pt x="1334" y="304"/>
                    <a:pt x="1334" y="304"/>
                    <a:pt x="1334" y="304"/>
                  </a:cubicBezTo>
                  <a:cubicBezTo>
                    <a:pt x="1334" y="424"/>
                    <a:pt x="1334" y="424"/>
                    <a:pt x="1334" y="424"/>
                  </a:cubicBezTo>
                  <a:cubicBezTo>
                    <a:pt x="1300" y="424"/>
                    <a:pt x="1300" y="424"/>
                    <a:pt x="1300" y="424"/>
                  </a:cubicBezTo>
                  <a:cubicBezTo>
                    <a:pt x="1279" y="424"/>
                    <a:pt x="1262" y="441"/>
                    <a:pt x="1262" y="462"/>
                  </a:cubicBezTo>
                  <a:cubicBezTo>
                    <a:pt x="1262" y="484"/>
                    <a:pt x="1279" y="501"/>
                    <a:pt x="1300" y="501"/>
                  </a:cubicBezTo>
                  <a:cubicBezTo>
                    <a:pt x="1334" y="501"/>
                    <a:pt x="1334" y="501"/>
                    <a:pt x="1334" y="501"/>
                  </a:cubicBezTo>
                  <a:cubicBezTo>
                    <a:pt x="1334" y="602"/>
                    <a:pt x="1334" y="602"/>
                    <a:pt x="1334" y="602"/>
                  </a:cubicBezTo>
                  <a:cubicBezTo>
                    <a:pt x="1300" y="602"/>
                    <a:pt x="1300" y="602"/>
                    <a:pt x="1300" y="602"/>
                  </a:cubicBezTo>
                  <a:cubicBezTo>
                    <a:pt x="1279" y="602"/>
                    <a:pt x="1262" y="620"/>
                    <a:pt x="1262" y="641"/>
                  </a:cubicBezTo>
                  <a:cubicBezTo>
                    <a:pt x="1262" y="662"/>
                    <a:pt x="1279" y="679"/>
                    <a:pt x="1300" y="679"/>
                  </a:cubicBezTo>
                  <a:cubicBezTo>
                    <a:pt x="1334" y="679"/>
                    <a:pt x="1334" y="679"/>
                    <a:pt x="1334" y="679"/>
                  </a:cubicBezTo>
                  <a:lnTo>
                    <a:pt x="1334" y="781"/>
                  </a:lnTo>
                  <a:close/>
                  <a:moveTo>
                    <a:pt x="1334" y="781"/>
                  </a:moveTo>
                  <a:cubicBezTo>
                    <a:pt x="1334" y="781"/>
                    <a:pt x="1334" y="781"/>
                    <a:pt x="1334" y="781"/>
                  </a:cubicBezTo>
                </a:path>
              </a:pathLst>
            </a:custGeom>
            <a:solidFill>
              <a:schemeClr val="tx1"/>
            </a:solidFill>
            <a:ln w="25400">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grpSp>
      <p:pic>
        <p:nvPicPr>
          <p:cNvPr id="107" name="Picture 106">
            <a:extLst>
              <a:ext uri="{FF2B5EF4-FFF2-40B4-BE49-F238E27FC236}">
                <a16:creationId xmlns:a16="http://schemas.microsoft.com/office/drawing/2014/main" id="{4F4D0DCB-0FD4-43AF-9CFC-699174B980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18" y="5421077"/>
            <a:ext cx="260535" cy="260535"/>
          </a:xfrm>
          <a:prstGeom prst="rect">
            <a:avLst/>
          </a:prstGeom>
        </p:spPr>
      </p:pic>
      <p:pic>
        <p:nvPicPr>
          <p:cNvPr id="108" name="Picture 107">
            <a:extLst>
              <a:ext uri="{FF2B5EF4-FFF2-40B4-BE49-F238E27FC236}">
                <a16:creationId xmlns:a16="http://schemas.microsoft.com/office/drawing/2014/main" id="{E5EECB71-6BBC-465A-AA1E-CE897BC6E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61" y="5121733"/>
            <a:ext cx="269829" cy="299344"/>
          </a:xfrm>
          <a:prstGeom prst="rect">
            <a:avLst/>
          </a:prstGeom>
        </p:spPr>
      </p:pic>
      <p:sp>
        <p:nvSpPr>
          <p:cNvPr id="109" name="TextBox 108">
            <a:extLst>
              <a:ext uri="{FF2B5EF4-FFF2-40B4-BE49-F238E27FC236}">
                <a16:creationId xmlns:a16="http://schemas.microsoft.com/office/drawing/2014/main" id="{E8C5171F-14D1-4176-BF8A-52EB5796ED36}"/>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10" name="TextBox 109">
            <a:extLst>
              <a:ext uri="{FF2B5EF4-FFF2-40B4-BE49-F238E27FC236}">
                <a16:creationId xmlns:a16="http://schemas.microsoft.com/office/drawing/2014/main" id="{F42615B7-C97F-4F5F-B2D6-42B9BED381C6}"/>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sp>
        <p:nvSpPr>
          <p:cNvPr id="111" name="TextBox 110">
            <a:extLst>
              <a:ext uri="{FF2B5EF4-FFF2-40B4-BE49-F238E27FC236}">
                <a16:creationId xmlns:a16="http://schemas.microsoft.com/office/drawing/2014/main" id="{261F20F9-F549-4613-94A8-3C0612823494}"/>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grpSp>
        <p:nvGrpSpPr>
          <p:cNvPr id="119" name="Group 118">
            <a:extLst>
              <a:ext uri="{FF2B5EF4-FFF2-40B4-BE49-F238E27FC236}">
                <a16:creationId xmlns:a16="http://schemas.microsoft.com/office/drawing/2014/main" id="{021CCE5D-2236-4201-A286-C0FC22CAB354}"/>
              </a:ext>
            </a:extLst>
          </p:cNvPr>
          <p:cNvGrpSpPr/>
          <p:nvPr/>
        </p:nvGrpSpPr>
        <p:grpSpPr>
          <a:xfrm>
            <a:off x="7266101" y="1583590"/>
            <a:ext cx="691862" cy="430604"/>
            <a:chOff x="5605977" y="1651250"/>
            <a:chExt cx="691862" cy="430604"/>
          </a:xfrm>
        </p:grpSpPr>
        <p:pic>
          <p:nvPicPr>
            <p:cNvPr id="120" name="Graphic 119" descr="Key">
              <a:extLst>
                <a:ext uri="{FF2B5EF4-FFF2-40B4-BE49-F238E27FC236}">
                  <a16:creationId xmlns:a16="http://schemas.microsoft.com/office/drawing/2014/main" id="{69480732-CA3A-43A7-868C-FC22C9194B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5605977" y="1679518"/>
              <a:ext cx="402336" cy="402336"/>
            </a:xfrm>
            <a:prstGeom prst="rect">
              <a:avLst/>
            </a:prstGeom>
          </p:spPr>
        </p:pic>
        <p:grpSp>
          <p:nvGrpSpPr>
            <p:cNvPr id="121" name="Group 120">
              <a:extLst>
                <a:ext uri="{FF2B5EF4-FFF2-40B4-BE49-F238E27FC236}">
                  <a16:creationId xmlns:a16="http://schemas.microsoft.com/office/drawing/2014/main" id="{A9C3C458-3CCE-4E99-8045-C28C4C1D1960}"/>
                </a:ext>
              </a:extLst>
            </p:cNvPr>
            <p:cNvGrpSpPr/>
            <p:nvPr/>
          </p:nvGrpSpPr>
          <p:grpSpPr>
            <a:xfrm>
              <a:off x="5898403" y="1651250"/>
              <a:ext cx="399436" cy="419288"/>
              <a:chOff x="710509" y="3293763"/>
              <a:chExt cx="465672" cy="488821"/>
            </a:xfrm>
          </p:grpSpPr>
          <p:sp>
            <p:nvSpPr>
              <p:cNvPr id="122" name="Freeform 12">
                <a:extLst>
                  <a:ext uri="{FF2B5EF4-FFF2-40B4-BE49-F238E27FC236}">
                    <a16:creationId xmlns:a16="http://schemas.microsoft.com/office/drawing/2014/main" id="{2D08AD0F-564D-4219-AA7D-0334D7A27EF0}"/>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24">
                <a:extLst>
                  <a:ext uri="{FF2B5EF4-FFF2-40B4-BE49-F238E27FC236}">
                    <a16:creationId xmlns:a16="http://schemas.microsoft.com/office/drawing/2014/main" id="{6956CF53-0ED7-4D0B-A858-22C5E138E2E7}"/>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11">
                <a:extLst>
                  <a:ext uri="{FF2B5EF4-FFF2-40B4-BE49-F238E27FC236}">
                    <a16:creationId xmlns:a16="http://schemas.microsoft.com/office/drawing/2014/main" id="{DB2323D8-9487-4C6D-AB23-07B9435C17B0}"/>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A5BB734-F496-4BA1-981E-F29061D8086C}"/>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E4106B10-E702-4AE4-99ED-A73474F84AB3}"/>
              </a:ext>
            </a:extLst>
          </p:cNvPr>
          <p:cNvGrpSpPr/>
          <p:nvPr/>
        </p:nvGrpSpPr>
        <p:grpSpPr>
          <a:xfrm>
            <a:off x="9215277" y="2557933"/>
            <a:ext cx="699521" cy="734286"/>
            <a:chOff x="9930484" y="2265201"/>
            <a:chExt cx="699521" cy="734286"/>
          </a:xfrm>
        </p:grpSpPr>
        <p:sp>
          <p:nvSpPr>
            <p:cNvPr id="127" name="Oval 126">
              <a:extLst>
                <a:ext uri="{FF2B5EF4-FFF2-40B4-BE49-F238E27FC236}">
                  <a16:creationId xmlns:a16="http://schemas.microsoft.com/office/drawing/2014/main" id="{8A32D31C-EB5B-4E24-A03C-6AE65D0963F6}"/>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a:extLst>
                <a:ext uri="{FF2B5EF4-FFF2-40B4-BE49-F238E27FC236}">
                  <a16:creationId xmlns:a16="http://schemas.microsoft.com/office/drawing/2014/main" id="{3520C2AC-24B7-45D7-A65A-61F6109BF320}"/>
                </a:ext>
              </a:extLst>
            </p:cNvPr>
            <p:cNvGrpSpPr/>
            <p:nvPr/>
          </p:nvGrpSpPr>
          <p:grpSpPr>
            <a:xfrm>
              <a:off x="9930484" y="2265201"/>
              <a:ext cx="699521" cy="734286"/>
              <a:chOff x="710509" y="3293763"/>
              <a:chExt cx="465672" cy="488821"/>
            </a:xfrm>
          </p:grpSpPr>
          <p:sp>
            <p:nvSpPr>
              <p:cNvPr id="129" name="Freeform 12">
                <a:extLst>
                  <a:ext uri="{FF2B5EF4-FFF2-40B4-BE49-F238E27FC236}">
                    <a16:creationId xmlns:a16="http://schemas.microsoft.com/office/drawing/2014/main" id="{3277F5DB-17C5-4CD8-8875-496CE64D74C2}"/>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C73B51E-AB1B-4576-BDA0-D066C35531FD}"/>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1">
                <a:extLst>
                  <a:ext uri="{FF2B5EF4-FFF2-40B4-BE49-F238E27FC236}">
                    <a16:creationId xmlns:a16="http://schemas.microsoft.com/office/drawing/2014/main" id="{19E1BA04-2AA8-443B-9C91-ECF19FC2D827}"/>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B7B3BEE1-8823-4F2F-AA3B-283A5E112FF0}"/>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33" name="Rectangle: Rounded Corners 20">
            <a:extLst>
              <a:ext uri="{FF2B5EF4-FFF2-40B4-BE49-F238E27FC236}">
                <a16:creationId xmlns:a16="http://schemas.microsoft.com/office/drawing/2014/main" id="{0FE102FD-20ED-48C0-8ECF-E367B5B9C748}"/>
              </a:ext>
            </a:extLst>
          </p:cNvPr>
          <p:cNvSpPr/>
          <p:nvPr/>
        </p:nvSpPr>
        <p:spPr bwMode="auto">
          <a:xfrm>
            <a:off x="6592592" y="1583591"/>
            <a:ext cx="912172" cy="396970"/>
          </a:xfrm>
          <a:custGeom>
            <a:avLst/>
            <a:gdLst>
              <a:gd name="connsiteX0" fmla="*/ 0 w 1161859"/>
              <a:gd name="connsiteY0" fmla="*/ 170867 h 341734"/>
              <a:gd name="connsiteX1" fmla="*/ 170867 w 1161859"/>
              <a:gd name="connsiteY1" fmla="*/ 0 h 341734"/>
              <a:gd name="connsiteX2" fmla="*/ 990992 w 1161859"/>
              <a:gd name="connsiteY2" fmla="*/ 0 h 341734"/>
              <a:gd name="connsiteX3" fmla="*/ 1161859 w 1161859"/>
              <a:gd name="connsiteY3" fmla="*/ 170867 h 341734"/>
              <a:gd name="connsiteX4" fmla="*/ 1161859 w 1161859"/>
              <a:gd name="connsiteY4" fmla="*/ 170867 h 341734"/>
              <a:gd name="connsiteX5" fmla="*/ 990992 w 1161859"/>
              <a:gd name="connsiteY5" fmla="*/ 341734 h 341734"/>
              <a:gd name="connsiteX6" fmla="*/ 170867 w 1161859"/>
              <a:gd name="connsiteY6" fmla="*/ 341734 h 341734"/>
              <a:gd name="connsiteX7" fmla="*/ 0 w 1161859"/>
              <a:gd name="connsiteY7" fmla="*/ 170867 h 341734"/>
              <a:gd name="connsiteX0" fmla="*/ 1161859 w 1253299"/>
              <a:gd name="connsiteY0" fmla="*/ 170867 h 341734"/>
              <a:gd name="connsiteX1" fmla="*/ 990992 w 1253299"/>
              <a:gd name="connsiteY1" fmla="*/ 341734 h 341734"/>
              <a:gd name="connsiteX2" fmla="*/ 170867 w 1253299"/>
              <a:gd name="connsiteY2" fmla="*/ 341734 h 341734"/>
              <a:gd name="connsiteX3" fmla="*/ 0 w 1253299"/>
              <a:gd name="connsiteY3" fmla="*/ 170867 h 341734"/>
              <a:gd name="connsiteX4" fmla="*/ 170867 w 1253299"/>
              <a:gd name="connsiteY4" fmla="*/ 0 h 341734"/>
              <a:gd name="connsiteX5" fmla="*/ 990992 w 1253299"/>
              <a:gd name="connsiteY5" fmla="*/ 0 h 341734"/>
              <a:gd name="connsiteX6" fmla="*/ 1161859 w 1253299"/>
              <a:gd name="connsiteY6" fmla="*/ 170867 h 341734"/>
              <a:gd name="connsiteX7" fmla="*/ 1253299 w 1253299"/>
              <a:gd name="connsiteY7" fmla="*/ 262307 h 341734"/>
              <a:gd name="connsiteX0" fmla="*/ 1161859 w 1253299"/>
              <a:gd name="connsiteY0" fmla="*/ 170867 h 341734"/>
              <a:gd name="connsiteX1" fmla="*/ 990992 w 1253299"/>
              <a:gd name="connsiteY1" fmla="*/ 341734 h 341734"/>
              <a:gd name="connsiteX2" fmla="*/ 170867 w 1253299"/>
              <a:gd name="connsiteY2" fmla="*/ 341734 h 341734"/>
              <a:gd name="connsiteX3" fmla="*/ 0 w 1253299"/>
              <a:gd name="connsiteY3" fmla="*/ 170867 h 341734"/>
              <a:gd name="connsiteX4" fmla="*/ 170867 w 1253299"/>
              <a:gd name="connsiteY4" fmla="*/ 0 h 341734"/>
              <a:gd name="connsiteX5" fmla="*/ 990992 w 1253299"/>
              <a:gd name="connsiteY5" fmla="*/ 0 h 341734"/>
              <a:gd name="connsiteX6" fmla="*/ 1253299 w 1253299"/>
              <a:gd name="connsiteY6" fmla="*/ 262307 h 341734"/>
              <a:gd name="connsiteX0" fmla="*/ 1161859 w 1161859"/>
              <a:gd name="connsiteY0" fmla="*/ 170867 h 341734"/>
              <a:gd name="connsiteX1" fmla="*/ 990992 w 1161859"/>
              <a:gd name="connsiteY1" fmla="*/ 341734 h 341734"/>
              <a:gd name="connsiteX2" fmla="*/ 170867 w 1161859"/>
              <a:gd name="connsiteY2" fmla="*/ 341734 h 341734"/>
              <a:gd name="connsiteX3" fmla="*/ 0 w 1161859"/>
              <a:gd name="connsiteY3" fmla="*/ 170867 h 341734"/>
              <a:gd name="connsiteX4" fmla="*/ 170867 w 1161859"/>
              <a:gd name="connsiteY4" fmla="*/ 0 h 341734"/>
              <a:gd name="connsiteX5" fmla="*/ 990992 w 1161859"/>
              <a:gd name="connsiteY5" fmla="*/ 0 h 341734"/>
              <a:gd name="connsiteX0" fmla="*/ 1161859 w 1161859"/>
              <a:gd name="connsiteY0" fmla="*/ 170867 h 341734"/>
              <a:gd name="connsiteX1" fmla="*/ 990992 w 1161859"/>
              <a:gd name="connsiteY1" fmla="*/ 341734 h 341734"/>
              <a:gd name="connsiteX2" fmla="*/ 170867 w 1161859"/>
              <a:gd name="connsiteY2" fmla="*/ 341734 h 341734"/>
              <a:gd name="connsiteX3" fmla="*/ 0 w 1161859"/>
              <a:gd name="connsiteY3" fmla="*/ 170867 h 341734"/>
              <a:gd name="connsiteX4" fmla="*/ 170867 w 1161859"/>
              <a:gd name="connsiteY4" fmla="*/ 0 h 341734"/>
              <a:gd name="connsiteX5" fmla="*/ 990992 w 1161859"/>
              <a:gd name="connsiteY5" fmla="*/ 0 h 341734"/>
              <a:gd name="connsiteX0" fmla="*/ 990992 w 990992"/>
              <a:gd name="connsiteY0" fmla="*/ 341734 h 341734"/>
              <a:gd name="connsiteX1" fmla="*/ 170867 w 990992"/>
              <a:gd name="connsiteY1" fmla="*/ 341734 h 341734"/>
              <a:gd name="connsiteX2" fmla="*/ 0 w 990992"/>
              <a:gd name="connsiteY2" fmla="*/ 170867 h 341734"/>
              <a:gd name="connsiteX3" fmla="*/ 170867 w 990992"/>
              <a:gd name="connsiteY3" fmla="*/ 0 h 341734"/>
              <a:gd name="connsiteX4" fmla="*/ 990992 w 990992"/>
              <a:gd name="connsiteY4" fmla="*/ 0 h 341734"/>
              <a:gd name="connsiteX0" fmla="*/ 781442 w 990992"/>
              <a:gd name="connsiteY0" fmla="*/ 341734 h 341734"/>
              <a:gd name="connsiteX1" fmla="*/ 170867 w 990992"/>
              <a:gd name="connsiteY1" fmla="*/ 341734 h 341734"/>
              <a:gd name="connsiteX2" fmla="*/ 0 w 990992"/>
              <a:gd name="connsiteY2" fmla="*/ 170867 h 341734"/>
              <a:gd name="connsiteX3" fmla="*/ 170867 w 990992"/>
              <a:gd name="connsiteY3" fmla="*/ 0 h 341734"/>
              <a:gd name="connsiteX4" fmla="*/ 990992 w 990992"/>
              <a:gd name="connsiteY4" fmla="*/ 0 h 34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992" h="341734">
                <a:moveTo>
                  <a:pt x="781442" y="341734"/>
                </a:moveTo>
                <a:lnTo>
                  <a:pt x="170867" y="341734"/>
                </a:lnTo>
                <a:cubicBezTo>
                  <a:pt x="76500" y="341734"/>
                  <a:pt x="0" y="265234"/>
                  <a:pt x="0" y="170867"/>
                </a:cubicBezTo>
                <a:cubicBezTo>
                  <a:pt x="0" y="76500"/>
                  <a:pt x="76500" y="0"/>
                  <a:pt x="170867" y="0"/>
                </a:cubicBezTo>
                <a:lnTo>
                  <a:pt x="990992" y="0"/>
                </a:lnTo>
              </a:path>
            </a:pathLst>
          </a:custGeom>
          <a:noFill/>
          <a:ln w="31750" cap="rnd">
            <a:solidFill>
              <a:schemeClr val="tx1"/>
            </a:solidFill>
            <a:headEnd type="arrow" w="lg"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a:extLst>
              <a:ext uri="{FF2B5EF4-FFF2-40B4-BE49-F238E27FC236}">
                <a16:creationId xmlns:a16="http://schemas.microsoft.com/office/drawing/2014/main" id="{4089BBCA-69BE-4357-BCAD-BC7A38D7B49A}"/>
              </a:ext>
            </a:extLst>
          </p:cNvPr>
          <p:cNvGrpSpPr/>
          <p:nvPr/>
        </p:nvGrpSpPr>
        <p:grpSpPr>
          <a:xfrm>
            <a:off x="5913672" y="1596814"/>
            <a:ext cx="625157" cy="404156"/>
            <a:chOff x="4334085" y="1626035"/>
            <a:chExt cx="625157" cy="404156"/>
          </a:xfrm>
        </p:grpSpPr>
        <p:pic>
          <p:nvPicPr>
            <p:cNvPr id="135" name="Graphic 134" descr="Key">
              <a:extLst>
                <a:ext uri="{FF2B5EF4-FFF2-40B4-BE49-F238E27FC236}">
                  <a16:creationId xmlns:a16="http://schemas.microsoft.com/office/drawing/2014/main" id="{260D5AA8-593E-42C5-8E01-64CE5B8703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4555086" y="1626035"/>
              <a:ext cx="404156" cy="404156"/>
            </a:xfrm>
            <a:prstGeom prst="rect">
              <a:avLst/>
            </a:prstGeom>
          </p:spPr>
        </p:pic>
        <p:sp>
          <p:nvSpPr>
            <p:cNvPr id="136" name="boy">
              <a:extLst>
                <a:ext uri="{FF2B5EF4-FFF2-40B4-BE49-F238E27FC236}">
                  <a16:creationId xmlns:a16="http://schemas.microsoft.com/office/drawing/2014/main" id="{60068574-D58D-4E40-A316-DC2050748606}"/>
                </a:ext>
              </a:extLst>
            </p:cNvPr>
            <p:cNvSpPr>
              <a:spLocks noChangeAspect="1" noEditPoints="1"/>
            </p:cNvSpPr>
            <p:nvPr/>
          </p:nvSpPr>
          <p:spPr bwMode="auto">
            <a:xfrm>
              <a:off x="4334085" y="1633714"/>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37" name="arrow">
            <a:extLst>
              <a:ext uri="{FF2B5EF4-FFF2-40B4-BE49-F238E27FC236}">
                <a16:creationId xmlns:a16="http://schemas.microsoft.com/office/drawing/2014/main" id="{47F4E786-A73D-456C-A8F3-F21CFFBACBC4}"/>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8" name="arrow">
            <a:extLst>
              <a:ext uri="{FF2B5EF4-FFF2-40B4-BE49-F238E27FC236}">
                <a16:creationId xmlns:a16="http://schemas.microsoft.com/office/drawing/2014/main" id="{E3BB9749-E09C-44D0-8F79-5D7E093AB446}"/>
              </a:ext>
            </a:extLst>
          </p:cNvPr>
          <p:cNvSpPr>
            <a:spLocks noChangeAspect="1" noEditPoints="1"/>
          </p:cNvSpPr>
          <p:nvPr/>
        </p:nvSpPr>
        <p:spPr bwMode="auto">
          <a:xfrm flipH="1">
            <a:off x="5274318" y="408844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9" name="arrow">
            <a:extLst>
              <a:ext uri="{FF2B5EF4-FFF2-40B4-BE49-F238E27FC236}">
                <a16:creationId xmlns:a16="http://schemas.microsoft.com/office/drawing/2014/main" id="{799ED7C0-3AB7-40E4-A4EC-E9F84CD5165A}"/>
              </a:ext>
            </a:extLst>
          </p:cNvPr>
          <p:cNvSpPr>
            <a:spLocks noChangeAspect="1" noEditPoints="1"/>
          </p:cNvSpPr>
          <p:nvPr/>
        </p:nvSpPr>
        <p:spPr bwMode="auto">
          <a:xfrm flipH="1">
            <a:off x="5274318" y="545267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59967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89333DC9-A106-48AE-9623-93CBBD9EE0AF}"/>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 name="Rectangle 74">
            <a:extLst>
              <a:ext uri="{FF2B5EF4-FFF2-40B4-BE49-F238E27FC236}">
                <a16:creationId xmlns:a16="http://schemas.microsoft.com/office/drawing/2014/main" id="{BAD59220-D4C2-4520-A3D0-3758EEC518F7}"/>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p:txBody>
          <a:bodyPr>
            <a:normAutofit/>
          </a:bodyPr>
          <a:lstStyle/>
          <a:p>
            <a:r>
              <a:rPr lang="en-US" b="0" kern="0" spc="0" dirty="0">
                <a:ln>
                  <a:noFill/>
                </a:ln>
                <a:solidFill>
                  <a:schemeClr val="tx1"/>
                </a:solidFill>
              </a:rPr>
              <a:t>Increasing attack cost</a:t>
            </a:r>
            <a:br>
              <a:rPr lang="en-US" b="0" kern="0" spc="0" dirty="0">
                <a:ln>
                  <a:noFill/>
                </a:ln>
                <a:solidFill>
                  <a:sysClr val="windowText" lastClr="000000"/>
                </a:solidFill>
              </a:rPr>
            </a:br>
            <a:r>
              <a:rPr lang="en-US" sz="2400" b="0" dirty="0">
                <a:latin typeface="+mn-lt"/>
              </a:rPr>
              <a:t>Abuse credentials to access cloud assets</a:t>
            </a:r>
          </a:p>
        </p:txBody>
      </p:sp>
      <p:sp>
        <p:nvSpPr>
          <p:cNvPr id="74" name="TextBox 73">
            <a:extLst>
              <a:ext uri="{FF2B5EF4-FFF2-40B4-BE49-F238E27FC236}">
                <a16:creationId xmlns:a16="http://schemas.microsoft.com/office/drawing/2014/main" id="{08B6B6DB-BA7B-4458-AFAF-45F2DD43AEA6}"/>
              </a:ext>
            </a:extLst>
          </p:cNvPr>
          <p:cNvSpPr txBox="1"/>
          <p:nvPr/>
        </p:nvSpPr>
        <p:spPr>
          <a:xfrm>
            <a:off x="6033995" y="3573662"/>
            <a:ext cx="3931920" cy="14173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Low Touch: </a:t>
            </a:r>
          </a:p>
          <a:p>
            <a:r>
              <a:rPr lang="en-US" b="0"/>
              <a:t>Compromise user’s mobile device </a:t>
            </a:r>
          </a:p>
          <a:p>
            <a:r>
              <a:rPr lang="en-US" b="0"/>
              <a:t>Phishing </a:t>
            </a:r>
            <a:r>
              <a:rPr lang="en-US" b="0">
                <a:sym typeface="Wingdings" panose="05000000000000000000" pitchFamily="2" charset="2"/>
              </a:rPr>
              <a:t> </a:t>
            </a:r>
            <a:r>
              <a:rPr lang="en-US" b="0"/>
              <a:t>fake MFA site</a:t>
            </a:r>
          </a:p>
        </p:txBody>
      </p:sp>
      <p:sp>
        <p:nvSpPr>
          <p:cNvPr id="76" name="Rectangle 75">
            <a:extLst>
              <a:ext uri="{FF2B5EF4-FFF2-40B4-BE49-F238E27FC236}">
                <a16:creationId xmlns:a16="http://schemas.microsoft.com/office/drawing/2014/main" id="{85F93E7E-68E9-4960-A67D-DAAE45C8BA4F}"/>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7" name="TextBox 76">
            <a:extLst>
              <a:ext uri="{FF2B5EF4-FFF2-40B4-BE49-F238E27FC236}">
                <a16:creationId xmlns:a16="http://schemas.microsoft.com/office/drawing/2014/main" id="{BAF269EA-E435-493C-A1AA-4DC3ACD39CB3}"/>
              </a:ext>
            </a:extLst>
          </p:cNvPr>
          <p:cNvSpPr txBox="1"/>
          <p:nvPr/>
        </p:nvSpPr>
        <p:spPr>
          <a:xfrm>
            <a:off x="6033995" y="2737458"/>
            <a:ext cx="3931920" cy="73152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sz="1400" b="0">
                <a:gradFill>
                  <a:gsLst>
                    <a:gs pos="0">
                      <a:schemeClr val="accent4"/>
                    </a:gs>
                    <a:gs pos="100000">
                      <a:schemeClr val="accent4"/>
                    </a:gs>
                  </a:gsLst>
                  <a:lin ang="5400000" scaled="0"/>
                </a:gradFill>
              </a:rPr>
              <a:t>Access Cloud assets from any device</a:t>
            </a:r>
          </a:p>
        </p:txBody>
      </p:sp>
      <p:sp>
        <p:nvSpPr>
          <p:cNvPr id="78" name="TextBox 77">
            <a:extLst>
              <a:ext uri="{FF2B5EF4-FFF2-40B4-BE49-F238E27FC236}">
                <a16:creationId xmlns:a16="http://schemas.microsoft.com/office/drawing/2014/main" id="{A16CBB52-1371-44B5-9EA7-008C29F322E5}"/>
              </a:ext>
            </a:extLst>
          </p:cNvPr>
          <p:cNvSpPr txBox="1"/>
          <p:nvPr/>
        </p:nvSpPr>
        <p:spPr>
          <a:xfrm>
            <a:off x="1258852" y="2737458"/>
            <a:ext cx="3657600" cy="729275"/>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Multi-factor authentication </a:t>
            </a:r>
          </a:p>
          <a:p>
            <a:pPr lvl="0">
              <a:defRPr/>
            </a:pPr>
            <a:r>
              <a:rPr lang="en-US" sz="1600" b="1" kern="0">
                <a:gradFill>
                  <a:gsLst>
                    <a:gs pos="0">
                      <a:schemeClr val="accent1"/>
                    </a:gs>
                    <a:gs pos="100000">
                      <a:schemeClr val="accent1"/>
                    </a:gs>
                  </a:gsLst>
                  <a:lin ang="5400000" scaled="0"/>
                </a:gradFill>
              </a:rPr>
              <a:t>AAD and AD / Partners</a:t>
            </a:r>
          </a:p>
        </p:txBody>
      </p:sp>
      <p:sp>
        <p:nvSpPr>
          <p:cNvPr id="94" name="TextBox 93">
            <a:extLst>
              <a:ext uri="{FF2B5EF4-FFF2-40B4-BE49-F238E27FC236}">
                <a16:creationId xmlns:a16="http://schemas.microsoft.com/office/drawing/2014/main" id="{72C72C4F-F20C-48B8-97B4-E7C0CCC3140F}"/>
              </a:ext>
            </a:extLst>
          </p:cNvPr>
          <p:cNvSpPr txBox="1"/>
          <p:nvPr/>
        </p:nvSpPr>
        <p:spPr>
          <a:xfrm>
            <a:off x="1258852" y="3573662"/>
            <a:ext cx="3657600" cy="1417320"/>
          </a:xfrm>
          <a:prstGeom prst="rect">
            <a:avLst/>
          </a:prstGeom>
          <a:noFill/>
          <a:ln w="19050">
            <a:solidFill>
              <a:schemeClr val="accent1"/>
            </a:solidFill>
          </a:ln>
        </p:spPr>
        <p:txBody>
          <a:bodyPr wrap="square" lIns="182880" tIns="91440" rIns="182880" bIns="91440" rtlCol="0">
            <a:noAutofit/>
          </a:bodyPr>
          <a:lstStyle/>
          <a:p>
            <a:pPr lvl="0">
              <a:spcAft>
                <a:spcPts val="300"/>
              </a:spcAft>
              <a:defRPr/>
            </a:pPr>
            <a:r>
              <a:rPr lang="en-US" sz="1600" b="1" kern="0">
                <a:gradFill>
                  <a:gsLst>
                    <a:gs pos="0">
                      <a:schemeClr val="accent1"/>
                    </a:gs>
                    <a:gs pos="100000">
                      <a:schemeClr val="accent1"/>
                    </a:gs>
                  </a:gsLst>
                  <a:lin ang="5400000" scaled="0"/>
                </a:gradFill>
              </a:rPr>
              <a:t>Azure AD Identity Protection</a:t>
            </a:r>
            <a:br>
              <a:rPr lang="en-US" sz="1600" kern="0">
                <a:gradFill>
                  <a:gsLst>
                    <a:gs pos="0">
                      <a:schemeClr val="accent1"/>
                    </a:gs>
                    <a:gs pos="100000">
                      <a:schemeClr val="accent1"/>
                    </a:gs>
                  </a:gsLst>
                  <a:lin ang="5400000" scaled="0"/>
                </a:gradFill>
              </a:rPr>
            </a:br>
            <a:r>
              <a:rPr lang="en-US" sz="1200" b="1" kern="0">
                <a:gradFill>
                  <a:gsLst>
                    <a:gs pos="0">
                      <a:schemeClr val="accent1"/>
                    </a:gs>
                    <a:gs pos="100000">
                      <a:schemeClr val="accent1"/>
                    </a:gs>
                  </a:gsLst>
                  <a:lin ang="5400000" scaled="0"/>
                </a:gradFill>
              </a:rPr>
              <a:t>Risky Sign-ins </a:t>
            </a:r>
            <a:br>
              <a:rPr lang="en-US" sz="1400" kern="0">
                <a:gradFill>
                  <a:gsLst>
                    <a:gs pos="0">
                      <a:schemeClr val="accent1"/>
                    </a:gs>
                    <a:gs pos="100000">
                      <a:schemeClr val="accent1"/>
                    </a:gs>
                  </a:gsLst>
                  <a:lin ang="5400000" scaled="0"/>
                </a:gradFill>
              </a:rPr>
            </a:br>
            <a:r>
              <a:rPr lang="en-US" sz="1000" kern="0">
                <a:gradFill>
                  <a:gsLst>
                    <a:gs pos="0">
                      <a:schemeClr val="accent1"/>
                    </a:gs>
                    <a:gs pos="100000">
                      <a:schemeClr val="accent1"/>
                    </a:gs>
                  </a:gsLst>
                  <a:lin ang="5400000" scaled="0"/>
                </a:gradFill>
              </a:rPr>
              <a:t>(Suspicious or anonymous IP addresses, Impossible travel, unfamiliar locations, anomalous user behavior (UEBA), etc.)</a:t>
            </a:r>
          </a:p>
          <a:p>
            <a:pPr lvl="0">
              <a:defRPr/>
            </a:pPr>
            <a:r>
              <a:rPr lang="en-US" sz="1200" b="1" kern="0">
                <a:gradFill>
                  <a:gsLst>
                    <a:gs pos="0">
                      <a:schemeClr val="accent1"/>
                    </a:gs>
                    <a:gs pos="100000">
                      <a:schemeClr val="accent1"/>
                    </a:gs>
                  </a:gsLst>
                  <a:lin ang="5400000" scaled="0"/>
                </a:gradFill>
              </a:rPr>
              <a:t>Conditional Access </a:t>
            </a:r>
            <a:br>
              <a:rPr lang="en-US" sz="1400" kern="0">
                <a:gradFill>
                  <a:gsLst>
                    <a:gs pos="0">
                      <a:schemeClr val="accent1"/>
                    </a:gs>
                    <a:gs pos="100000">
                      <a:schemeClr val="accent1"/>
                    </a:gs>
                  </a:gsLst>
                  <a:lin ang="5400000" scaled="0"/>
                </a:gradFill>
              </a:rPr>
            </a:br>
            <a:r>
              <a:rPr lang="en-US" sz="1000" kern="0">
                <a:gradFill>
                  <a:gsLst>
                    <a:gs pos="0">
                      <a:schemeClr val="accent1"/>
                    </a:gs>
                    <a:gs pos="100000">
                      <a:schemeClr val="accent1"/>
                    </a:gs>
                  </a:gsLst>
                  <a:lin ang="5400000" scaled="0"/>
                </a:gradFill>
              </a:rPr>
              <a:t>based on device health device, trusted domain membership and/or IP address</a:t>
            </a:r>
          </a:p>
        </p:txBody>
      </p:sp>
      <p:sp>
        <p:nvSpPr>
          <p:cNvPr id="96" name="TextBox 95">
            <a:extLst>
              <a:ext uri="{FF2B5EF4-FFF2-40B4-BE49-F238E27FC236}">
                <a16:creationId xmlns:a16="http://schemas.microsoft.com/office/drawing/2014/main" id="{59443473-B6D5-425E-AC97-DD475D85E71D}"/>
              </a:ext>
            </a:extLst>
          </p:cNvPr>
          <p:cNvSpPr txBox="1"/>
          <p:nvPr/>
        </p:nvSpPr>
        <p:spPr>
          <a:xfrm>
            <a:off x="6033994" y="509856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97" name="TextBox 96">
            <a:extLst>
              <a:ext uri="{FF2B5EF4-FFF2-40B4-BE49-F238E27FC236}">
                <a16:creationId xmlns:a16="http://schemas.microsoft.com/office/drawing/2014/main" id="{4F5AE8B5-B092-488D-A518-C7A8608A45AB}"/>
              </a:ext>
            </a:extLst>
          </p:cNvPr>
          <p:cNvSpPr txBox="1"/>
          <p:nvPr/>
        </p:nvSpPr>
        <p:spPr>
          <a:xfrm>
            <a:off x="1258852" y="5097911"/>
            <a:ext cx="3657600" cy="109728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dirty="0">
                <a:gradFill>
                  <a:gsLst>
                    <a:gs pos="0">
                      <a:schemeClr val="accent1"/>
                    </a:gs>
                    <a:gs pos="100000">
                      <a:schemeClr val="accent1"/>
                    </a:gs>
                  </a:gsLst>
                  <a:lin ang="5400000" scaled="0"/>
                </a:gradFill>
              </a:rPr>
              <a:t>Anomalous user behavior (UEBA)</a:t>
            </a:r>
          </a:p>
          <a:p>
            <a:pPr lvl="0">
              <a:defRPr/>
            </a:pPr>
            <a:r>
              <a:rPr lang="en-US" sz="1400" kern="0" dirty="0">
                <a:gradFill>
                  <a:gsLst>
                    <a:gs pos="0">
                      <a:schemeClr val="accent1"/>
                    </a:gs>
                    <a:gs pos="100000">
                      <a:schemeClr val="accent1"/>
                    </a:gs>
                  </a:gsLst>
                  <a:lin ang="5400000" scaled="0"/>
                </a:gradFill>
              </a:rPr>
              <a:t>Azure Advanced Threat Protection </a:t>
            </a:r>
            <a:r>
              <a:rPr lang="en-US" sz="1600" b="1" kern="0" dirty="0">
                <a:gradFill>
                  <a:gsLst>
                    <a:gs pos="0">
                      <a:schemeClr val="accent1"/>
                    </a:gs>
                    <a:gs pos="100000">
                      <a:schemeClr val="accent1"/>
                    </a:gs>
                  </a:gsLst>
                  <a:lin ang="5400000" scaled="0"/>
                </a:gradFill>
              </a:rPr>
              <a:t>Advanced Host Detections:</a:t>
            </a:r>
          </a:p>
          <a:p>
            <a:pPr lvl="0">
              <a:defRPr/>
            </a:pPr>
            <a:r>
              <a:rPr lang="en-US" sz="1400" kern="0" dirty="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chemeClr val="accent1"/>
                  </a:gs>
                  <a:gs pos="100000">
                    <a:schemeClr val="accent1"/>
                  </a:gs>
                </a:gsLst>
                <a:lin ang="5400000" scaled="0"/>
              </a:gradFill>
              <a:effectLst/>
              <a:uLnTx/>
              <a:uFillTx/>
            </a:endParaRPr>
          </a:p>
        </p:txBody>
      </p:sp>
      <p:sp>
        <p:nvSpPr>
          <p:cNvPr id="103" name="TextBox 102">
            <a:extLst>
              <a:ext uri="{FF2B5EF4-FFF2-40B4-BE49-F238E27FC236}">
                <a16:creationId xmlns:a16="http://schemas.microsoft.com/office/drawing/2014/main" id="{054950BB-A4F0-46BE-9C2A-51756DC0AA04}"/>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4" name="TextBox 103">
            <a:extLst>
              <a:ext uri="{FF2B5EF4-FFF2-40B4-BE49-F238E27FC236}">
                <a16:creationId xmlns:a16="http://schemas.microsoft.com/office/drawing/2014/main" id="{51B35438-8988-4DDD-A082-5D998F0EA15C}"/>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5" name="TextBox 104">
            <a:extLst>
              <a:ext uri="{FF2B5EF4-FFF2-40B4-BE49-F238E27FC236}">
                <a16:creationId xmlns:a16="http://schemas.microsoft.com/office/drawing/2014/main" id="{2B7C6156-581F-4213-B11F-376EA8CD3708}"/>
              </a:ext>
            </a:extLst>
          </p:cNvPr>
          <p:cNvSpPr txBox="1"/>
          <p:nvPr/>
        </p:nvSpPr>
        <p:spPr>
          <a:xfrm>
            <a:off x="10262601" y="5385590"/>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106" name="TextBox 105">
            <a:extLst>
              <a:ext uri="{FF2B5EF4-FFF2-40B4-BE49-F238E27FC236}">
                <a16:creationId xmlns:a16="http://schemas.microsoft.com/office/drawing/2014/main" id="{26B0351B-87DF-49D6-B6B8-108E007DA0C6}"/>
              </a:ext>
            </a:extLst>
          </p:cNvPr>
          <p:cNvSpPr txBox="1"/>
          <p:nvPr/>
        </p:nvSpPr>
        <p:spPr>
          <a:xfrm>
            <a:off x="10875210" y="5385590"/>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107" name="Rectangle 106">
            <a:extLst>
              <a:ext uri="{FF2B5EF4-FFF2-40B4-BE49-F238E27FC236}">
                <a16:creationId xmlns:a16="http://schemas.microsoft.com/office/drawing/2014/main" id="{09796F11-D5C3-4349-B7F6-C1F2D244B93C}"/>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pic>
        <p:nvPicPr>
          <p:cNvPr id="108" name="Picture 107">
            <a:extLst>
              <a:ext uri="{FF2B5EF4-FFF2-40B4-BE49-F238E27FC236}">
                <a16:creationId xmlns:a16="http://schemas.microsoft.com/office/drawing/2014/main" id="{FADC66E6-88B5-43A4-98E8-5F0343B0A9FD}"/>
              </a:ext>
            </a:extLst>
          </p:cNvPr>
          <p:cNvPicPr>
            <a:picLocks noChangeAspect="1"/>
          </p:cNvPicPr>
          <p:nvPr/>
        </p:nvPicPr>
        <p:blipFill>
          <a:blip r:embed="rId3"/>
          <a:stretch>
            <a:fillRect/>
          </a:stretch>
        </p:blipFill>
        <p:spPr>
          <a:xfrm>
            <a:off x="694043" y="3614297"/>
            <a:ext cx="519096" cy="519098"/>
          </a:xfrm>
          <a:prstGeom prst="rect">
            <a:avLst/>
          </a:prstGeom>
        </p:spPr>
      </p:pic>
      <p:pic>
        <p:nvPicPr>
          <p:cNvPr id="112" name="Picture 111">
            <a:extLst>
              <a:ext uri="{FF2B5EF4-FFF2-40B4-BE49-F238E27FC236}">
                <a16:creationId xmlns:a16="http://schemas.microsoft.com/office/drawing/2014/main" id="{0626A4CA-4E62-408B-A8F3-AE852E1CF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18" y="5908810"/>
            <a:ext cx="260535" cy="260535"/>
          </a:xfrm>
          <a:prstGeom prst="rect">
            <a:avLst/>
          </a:prstGeom>
        </p:spPr>
      </p:pic>
      <p:pic>
        <p:nvPicPr>
          <p:cNvPr id="113" name="Picture 112">
            <a:extLst>
              <a:ext uri="{FF2B5EF4-FFF2-40B4-BE49-F238E27FC236}">
                <a16:creationId xmlns:a16="http://schemas.microsoft.com/office/drawing/2014/main" id="{18C3CFAD-7988-4F9E-91E0-2636D7104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61" y="5609466"/>
            <a:ext cx="269829" cy="299344"/>
          </a:xfrm>
          <a:prstGeom prst="rect">
            <a:avLst/>
          </a:prstGeom>
        </p:spPr>
      </p:pic>
      <p:sp>
        <p:nvSpPr>
          <p:cNvPr id="114" name="TextBox 113">
            <a:extLst>
              <a:ext uri="{FF2B5EF4-FFF2-40B4-BE49-F238E27FC236}">
                <a16:creationId xmlns:a16="http://schemas.microsoft.com/office/drawing/2014/main" id="{8A3528B3-8052-44E1-8967-55E1E860F80E}"/>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15" name="TextBox 114">
            <a:extLst>
              <a:ext uri="{FF2B5EF4-FFF2-40B4-BE49-F238E27FC236}">
                <a16:creationId xmlns:a16="http://schemas.microsoft.com/office/drawing/2014/main" id="{8835A169-75C9-49C3-B9CB-7D196E444CF8}"/>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sp>
        <p:nvSpPr>
          <p:cNvPr id="116" name="TextBox 115">
            <a:extLst>
              <a:ext uri="{FF2B5EF4-FFF2-40B4-BE49-F238E27FC236}">
                <a16:creationId xmlns:a16="http://schemas.microsoft.com/office/drawing/2014/main" id="{7B7504DF-A53C-4184-B808-CAF6B83C7CCB}"/>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grpSp>
        <p:nvGrpSpPr>
          <p:cNvPr id="126" name="Group 125">
            <a:extLst>
              <a:ext uri="{FF2B5EF4-FFF2-40B4-BE49-F238E27FC236}">
                <a16:creationId xmlns:a16="http://schemas.microsoft.com/office/drawing/2014/main" id="{3DF250DD-B4C2-405A-BCA4-0B36580070B9}"/>
              </a:ext>
            </a:extLst>
          </p:cNvPr>
          <p:cNvGrpSpPr/>
          <p:nvPr/>
        </p:nvGrpSpPr>
        <p:grpSpPr>
          <a:xfrm>
            <a:off x="7588885" y="1546746"/>
            <a:ext cx="399436" cy="419288"/>
            <a:chOff x="710509" y="3293763"/>
            <a:chExt cx="465672" cy="488821"/>
          </a:xfrm>
        </p:grpSpPr>
        <p:sp>
          <p:nvSpPr>
            <p:cNvPr id="127" name="Freeform 12">
              <a:extLst>
                <a:ext uri="{FF2B5EF4-FFF2-40B4-BE49-F238E27FC236}">
                  <a16:creationId xmlns:a16="http://schemas.microsoft.com/office/drawing/2014/main" id="{06A5CC04-3EA8-4887-A128-ED749840D33A}"/>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24">
              <a:extLst>
                <a:ext uri="{FF2B5EF4-FFF2-40B4-BE49-F238E27FC236}">
                  <a16:creationId xmlns:a16="http://schemas.microsoft.com/office/drawing/2014/main" id="{ED7ACEF2-235C-48A9-9A2F-94525126A477}"/>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11">
              <a:extLst>
                <a:ext uri="{FF2B5EF4-FFF2-40B4-BE49-F238E27FC236}">
                  <a16:creationId xmlns:a16="http://schemas.microsoft.com/office/drawing/2014/main" id="{3F995E31-037F-4D85-AB2E-7F87E9BBC7C4}"/>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A20BC752-D2CD-424F-8F12-A01061D4A9B7}"/>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1" name="Group 130">
            <a:extLst>
              <a:ext uri="{FF2B5EF4-FFF2-40B4-BE49-F238E27FC236}">
                <a16:creationId xmlns:a16="http://schemas.microsoft.com/office/drawing/2014/main" id="{A67BB487-FA98-4D32-97A6-732BF0AD6638}"/>
              </a:ext>
            </a:extLst>
          </p:cNvPr>
          <p:cNvGrpSpPr/>
          <p:nvPr/>
        </p:nvGrpSpPr>
        <p:grpSpPr>
          <a:xfrm>
            <a:off x="9215277" y="2557933"/>
            <a:ext cx="699521" cy="734286"/>
            <a:chOff x="9930484" y="2265201"/>
            <a:chExt cx="699521" cy="734286"/>
          </a:xfrm>
        </p:grpSpPr>
        <p:sp>
          <p:nvSpPr>
            <p:cNvPr id="132" name="Oval 131">
              <a:extLst>
                <a:ext uri="{FF2B5EF4-FFF2-40B4-BE49-F238E27FC236}">
                  <a16:creationId xmlns:a16="http://schemas.microsoft.com/office/drawing/2014/main" id="{6528E7B8-F3A4-40F8-BBFC-F663AEC2C060}"/>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D56ABE42-3744-42E4-81FB-A30726D3E907}"/>
                </a:ext>
              </a:extLst>
            </p:cNvPr>
            <p:cNvGrpSpPr/>
            <p:nvPr/>
          </p:nvGrpSpPr>
          <p:grpSpPr>
            <a:xfrm>
              <a:off x="9930484" y="2265201"/>
              <a:ext cx="699521" cy="734286"/>
              <a:chOff x="710509" y="3293763"/>
              <a:chExt cx="465672" cy="488821"/>
            </a:xfrm>
          </p:grpSpPr>
          <p:sp>
            <p:nvSpPr>
              <p:cNvPr id="134" name="Freeform 12">
                <a:extLst>
                  <a:ext uri="{FF2B5EF4-FFF2-40B4-BE49-F238E27FC236}">
                    <a16:creationId xmlns:a16="http://schemas.microsoft.com/office/drawing/2014/main" id="{F14C3D93-39A3-4396-8A0F-D6BD05F13AD8}"/>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24">
                <a:extLst>
                  <a:ext uri="{FF2B5EF4-FFF2-40B4-BE49-F238E27FC236}">
                    <a16:creationId xmlns:a16="http://schemas.microsoft.com/office/drawing/2014/main" id="{C662FD0A-6217-441F-9BFA-1484326DAF9C}"/>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11">
                <a:extLst>
                  <a:ext uri="{FF2B5EF4-FFF2-40B4-BE49-F238E27FC236}">
                    <a16:creationId xmlns:a16="http://schemas.microsoft.com/office/drawing/2014/main" id="{C20C287F-9223-4508-A5F4-6A9205F899D8}"/>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D022254A-F318-473C-8335-AEDFCA37EF4A}"/>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42" name="arrow">
            <a:extLst>
              <a:ext uri="{FF2B5EF4-FFF2-40B4-BE49-F238E27FC236}">
                <a16:creationId xmlns:a16="http://schemas.microsoft.com/office/drawing/2014/main" id="{92EA0E79-7716-42B8-9928-4CB85402F9D8}"/>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3" name="arrow">
            <a:extLst>
              <a:ext uri="{FF2B5EF4-FFF2-40B4-BE49-F238E27FC236}">
                <a16:creationId xmlns:a16="http://schemas.microsoft.com/office/drawing/2014/main" id="{9B4816DF-B24E-4FD6-8D95-2AAF94F6BD79}"/>
              </a:ext>
            </a:extLst>
          </p:cNvPr>
          <p:cNvSpPr>
            <a:spLocks noChangeAspect="1" noEditPoints="1"/>
          </p:cNvSpPr>
          <p:nvPr/>
        </p:nvSpPr>
        <p:spPr bwMode="auto">
          <a:xfrm flipH="1">
            <a:off x="5274318" y="408844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4" name="arrow">
            <a:extLst>
              <a:ext uri="{FF2B5EF4-FFF2-40B4-BE49-F238E27FC236}">
                <a16:creationId xmlns:a16="http://schemas.microsoft.com/office/drawing/2014/main" id="{0B342248-55FD-43D4-AAC4-19888BE6618D}"/>
              </a:ext>
            </a:extLst>
          </p:cNvPr>
          <p:cNvSpPr>
            <a:spLocks noChangeAspect="1" noEditPoints="1"/>
          </p:cNvSpPr>
          <p:nvPr/>
        </p:nvSpPr>
        <p:spPr bwMode="auto">
          <a:xfrm flipH="1">
            <a:off x="5274318" y="5452672"/>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5" name="cloud">
            <a:extLst>
              <a:ext uri="{FF2B5EF4-FFF2-40B4-BE49-F238E27FC236}">
                <a16:creationId xmlns:a16="http://schemas.microsoft.com/office/drawing/2014/main" id="{4C098DAC-A215-4AF3-B50E-E8ED5A4D4F9A}"/>
              </a:ext>
            </a:extLst>
          </p:cNvPr>
          <p:cNvSpPr>
            <a:spLocks noChangeAspect="1"/>
          </p:cNvSpPr>
          <p:nvPr/>
        </p:nvSpPr>
        <p:spPr bwMode="auto">
          <a:xfrm>
            <a:off x="5847699" y="1596186"/>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cxnSp>
        <p:nvCxnSpPr>
          <p:cNvPr id="4" name="Straight Arrow Connector 3">
            <a:extLst>
              <a:ext uri="{FF2B5EF4-FFF2-40B4-BE49-F238E27FC236}">
                <a16:creationId xmlns:a16="http://schemas.microsoft.com/office/drawing/2014/main" id="{247114CB-E29F-4B70-BF7F-F07EA49FB8DE}"/>
              </a:ext>
            </a:extLst>
          </p:cNvPr>
          <p:cNvCxnSpPr/>
          <p:nvPr/>
        </p:nvCxnSpPr>
        <p:spPr>
          <a:xfrm flipH="1">
            <a:off x="6388777" y="1760009"/>
            <a:ext cx="1175256" cy="0"/>
          </a:xfrm>
          <a:prstGeom prst="straightConnector1">
            <a:avLst/>
          </a:prstGeom>
          <a:ln w="15875">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25" name="Graphic 124" descr="Key">
            <a:extLst>
              <a:ext uri="{FF2B5EF4-FFF2-40B4-BE49-F238E27FC236}">
                <a16:creationId xmlns:a16="http://schemas.microsoft.com/office/drawing/2014/main" id="{5D8952C8-3E8D-4B8E-B372-F66609C15B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6768584" y="1555222"/>
            <a:ext cx="402336" cy="402336"/>
          </a:xfrm>
          <a:prstGeom prst="rect">
            <a:avLst/>
          </a:prstGeom>
        </p:spPr>
      </p:pic>
      <p:sp>
        <p:nvSpPr>
          <p:cNvPr id="146" name="Arrow: Pentagon 145">
            <a:extLst>
              <a:ext uri="{FF2B5EF4-FFF2-40B4-BE49-F238E27FC236}">
                <a16:creationId xmlns:a16="http://schemas.microsoft.com/office/drawing/2014/main" id="{622AD8A7-7BD0-438B-84F7-FDE0A4341B0F}"/>
              </a:ext>
            </a:extLst>
          </p:cNvPr>
          <p:cNvSpPr/>
          <p:nvPr/>
        </p:nvSpPr>
        <p:spPr bwMode="auto">
          <a:xfrm>
            <a:off x="2842020" y="4421528"/>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47" name="Arrow: Pentagon 146">
            <a:extLst>
              <a:ext uri="{FF2B5EF4-FFF2-40B4-BE49-F238E27FC236}">
                <a16:creationId xmlns:a16="http://schemas.microsoft.com/office/drawing/2014/main" id="{51443019-5399-49BB-9B63-3856A0837E8F}"/>
              </a:ext>
            </a:extLst>
          </p:cNvPr>
          <p:cNvSpPr/>
          <p:nvPr/>
        </p:nvSpPr>
        <p:spPr bwMode="auto">
          <a:xfrm>
            <a:off x="2487942" y="3930262"/>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9"/>
              </a:rPr>
              <a:t>Link</a:t>
            </a:r>
            <a:endParaRPr lang="en-US" sz="1200" kern="0">
              <a:solidFill>
                <a:sysClr val="windowText" lastClr="000000"/>
              </a:solidFill>
              <a:cs typeface="Segoe UI" pitchFamily="34" charset="0"/>
            </a:endParaRPr>
          </a:p>
        </p:txBody>
      </p:sp>
      <p:sp>
        <p:nvSpPr>
          <p:cNvPr id="148" name="Arrow: Pentagon 147">
            <a:extLst>
              <a:ext uri="{FF2B5EF4-FFF2-40B4-BE49-F238E27FC236}">
                <a16:creationId xmlns:a16="http://schemas.microsoft.com/office/drawing/2014/main" id="{D9B7DE38-10F0-4235-9EB2-6C070013649F}"/>
              </a:ext>
            </a:extLst>
          </p:cNvPr>
          <p:cNvSpPr/>
          <p:nvPr/>
        </p:nvSpPr>
        <p:spPr bwMode="auto">
          <a:xfrm>
            <a:off x="3702690" y="3128250"/>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0"/>
              </a:rPr>
              <a:t>Link</a:t>
            </a:r>
            <a:endParaRPr lang="en-US" sz="1200" kern="0">
              <a:solidFill>
                <a:sysClr val="windowText" lastClr="000000"/>
              </a:solidFill>
              <a:cs typeface="Segoe UI" pitchFamily="34" charset="0"/>
            </a:endParaRPr>
          </a:p>
        </p:txBody>
      </p:sp>
      <p:sp>
        <p:nvSpPr>
          <p:cNvPr id="149" name="Arrow: Pentagon 148">
            <a:extLst>
              <a:ext uri="{FF2B5EF4-FFF2-40B4-BE49-F238E27FC236}">
                <a16:creationId xmlns:a16="http://schemas.microsoft.com/office/drawing/2014/main" id="{C8CC9941-A489-4970-A79A-32B4BBB747A8}"/>
              </a:ext>
            </a:extLst>
          </p:cNvPr>
          <p:cNvSpPr/>
          <p:nvPr/>
        </p:nvSpPr>
        <p:spPr bwMode="auto">
          <a:xfrm>
            <a:off x="2593876" y="5917889"/>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1"/>
              </a:rPr>
              <a:t>Link</a:t>
            </a:r>
            <a:endParaRPr lang="en-US" sz="1200" kern="0">
              <a:solidFill>
                <a:sysClr val="windowText" lastClr="000000"/>
              </a:solidFill>
              <a:cs typeface="Segoe UI" pitchFamily="34" charset="0"/>
            </a:endParaRPr>
          </a:p>
        </p:txBody>
      </p:sp>
      <p:sp>
        <p:nvSpPr>
          <p:cNvPr id="150" name="Arrow: Pentagon 149">
            <a:extLst>
              <a:ext uri="{FF2B5EF4-FFF2-40B4-BE49-F238E27FC236}">
                <a16:creationId xmlns:a16="http://schemas.microsoft.com/office/drawing/2014/main" id="{15B80E52-5C59-49CD-8532-F5D34B7135B4}"/>
              </a:ext>
            </a:extLst>
          </p:cNvPr>
          <p:cNvSpPr/>
          <p:nvPr/>
        </p:nvSpPr>
        <p:spPr bwMode="auto">
          <a:xfrm>
            <a:off x="4346819" y="5917888"/>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12"/>
              </a:rPr>
              <a:t>Link</a:t>
            </a:r>
            <a:endParaRPr lang="en-US" sz="1200" kern="0">
              <a:solidFill>
                <a:sysClr val="windowText" lastClr="000000"/>
              </a:solidFill>
              <a:cs typeface="Segoe UI" pitchFamily="34" charset="0"/>
            </a:endParaRPr>
          </a:p>
        </p:txBody>
      </p:sp>
      <p:pic>
        <p:nvPicPr>
          <p:cNvPr id="152" name="Picture 151">
            <a:extLst>
              <a:ext uri="{FF2B5EF4-FFF2-40B4-BE49-F238E27FC236}">
                <a16:creationId xmlns:a16="http://schemas.microsoft.com/office/drawing/2014/main" id="{3C46B1D1-B6F3-448B-8BE3-7DF5F2905FA6}"/>
              </a:ext>
            </a:extLst>
          </p:cNvPr>
          <p:cNvPicPr>
            <a:picLocks noChangeAspect="1"/>
          </p:cNvPicPr>
          <p:nvPr/>
        </p:nvPicPr>
        <p:blipFill>
          <a:blip r:embed="rId3"/>
          <a:stretch>
            <a:fillRect/>
          </a:stretch>
        </p:blipFill>
        <p:spPr>
          <a:xfrm>
            <a:off x="660155" y="2727360"/>
            <a:ext cx="519096" cy="519098"/>
          </a:xfrm>
          <a:prstGeom prst="rect">
            <a:avLst/>
          </a:prstGeom>
        </p:spPr>
      </p:pic>
      <p:sp>
        <p:nvSpPr>
          <p:cNvPr id="153" name="Commitments_EC4D">
            <a:extLst>
              <a:ext uri="{FF2B5EF4-FFF2-40B4-BE49-F238E27FC236}">
                <a16:creationId xmlns:a16="http://schemas.microsoft.com/office/drawing/2014/main" id="{EB5949FD-9764-48B8-8B09-5EE81EE105CA}"/>
              </a:ext>
            </a:extLst>
          </p:cNvPr>
          <p:cNvSpPr>
            <a:spLocks noChangeAspect="1" noEditPoints="1"/>
          </p:cNvSpPr>
          <p:nvPr/>
        </p:nvSpPr>
        <p:spPr bwMode="auto">
          <a:xfrm>
            <a:off x="883878" y="3184232"/>
            <a:ext cx="232127" cy="21764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pic>
        <p:nvPicPr>
          <p:cNvPr id="154" name="Picture 153">
            <a:extLst>
              <a:ext uri="{FF2B5EF4-FFF2-40B4-BE49-F238E27FC236}">
                <a16:creationId xmlns:a16="http://schemas.microsoft.com/office/drawing/2014/main" id="{11ACA8C5-F2B9-4105-939B-80A302107BE8}"/>
              </a:ext>
            </a:extLst>
          </p:cNvPr>
          <p:cNvPicPr>
            <a:picLocks noChangeAspect="1"/>
          </p:cNvPicPr>
          <p:nvPr/>
        </p:nvPicPr>
        <p:blipFill>
          <a:blip r:embed="rId13" cstate="print">
            <a:duotone>
              <a:prstClr val="black"/>
              <a:schemeClr val="accent5">
                <a:tint val="45000"/>
                <a:satMod val="400000"/>
              </a:schemeClr>
            </a:duotone>
            <a:extLst>
              <a:ext uri="{BEBA8EAE-BF5A-486C-A8C5-ECC9F3942E4B}">
                <a14:imgProps xmlns:a14="http://schemas.microsoft.com/office/drawing/2010/main">
                  <a14:imgLayer r:embed="rId14">
                    <a14:imgEffect>
                      <a14:saturation sat="400000"/>
                    </a14:imgEffect>
                  </a14:imgLayer>
                </a14:imgProps>
              </a:ext>
              <a:ext uri="{28A0092B-C50C-407E-A947-70E740481C1C}">
                <a14:useLocalDpi xmlns:a14="http://schemas.microsoft.com/office/drawing/2010/main" val="0"/>
              </a:ext>
            </a:extLst>
          </a:blip>
          <a:stretch>
            <a:fillRect/>
          </a:stretch>
        </p:blipFill>
        <p:spPr>
          <a:xfrm>
            <a:off x="696393" y="5170547"/>
            <a:ext cx="432800" cy="289247"/>
          </a:xfrm>
          <a:prstGeom prst="rect">
            <a:avLst/>
          </a:prstGeom>
        </p:spPr>
      </p:pic>
      <p:sp>
        <p:nvSpPr>
          <p:cNvPr id="52" name="Arrow: Pentagon 51">
            <a:extLst>
              <a:ext uri="{FF2B5EF4-FFF2-40B4-BE49-F238E27FC236}">
                <a16:creationId xmlns:a16="http://schemas.microsoft.com/office/drawing/2014/main" id="{B90FFB02-79E7-4EF7-9F4B-B1B5777BBC2D}"/>
              </a:ext>
            </a:extLst>
          </p:cNvPr>
          <p:cNvSpPr/>
          <p:nvPr/>
        </p:nvSpPr>
        <p:spPr bwMode="auto">
          <a:xfrm>
            <a:off x="4176624" y="5441417"/>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dirty="0">
                <a:solidFill>
                  <a:sysClr val="windowText" lastClr="000000"/>
                </a:solidFill>
                <a:cs typeface="Segoe UI" pitchFamily="34" charset="0"/>
                <a:hlinkClick r:id="rId15"/>
              </a:rPr>
              <a:t>Link</a:t>
            </a:r>
            <a:endParaRPr lang="en-US" sz="1200" kern="0" dirty="0">
              <a:solidFill>
                <a:sysClr val="windowText" lastClr="000000"/>
              </a:solidFill>
              <a:cs typeface="Segoe UI" pitchFamily="34" charset="0"/>
            </a:endParaRPr>
          </a:p>
        </p:txBody>
      </p:sp>
    </p:spTree>
    <p:extLst>
      <p:ext uri="{BB962C8B-B14F-4D97-AF65-F5344CB8AC3E}">
        <p14:creationId xmlns:p14="http://schemas.microsoft.com/office/powerpoint/2010/main" val="266275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CC074E1-2AD4-4672-BFE7-E366CF74A916}"/>
              </a:ext>
            </a:extLst>
          </p:cNvPr>
          <p:cNvSpPr>
            <a:spLocks noGrp="1"/>
          </p:cNvSpPr>
          <p:nvPr>
            <p:ph type="title"/>
          </p:nvPr>
        </p:nvSpPr>
        <p:spPr/>
        <p:txBody>
          <a:bodyPr>
            <a:normAutofit/>
          </a:bodyPr>
          <a:lstStyle/>
          <a:p>
            <a:r>
              <a:rPr lang="en-US" b="0" kern="0" spc="0" dirty="0">
                <a:ln>
                  <a:noFill/>
                </a:ln>
                <a:solidFill>
                  <a:schemeClr val="tx1"/>
                </a:solidFill>
              </a:rPr>
              <a:t>Increasing attack cost</a:t>
            </a:r>
            <a:br>
              <a:rPr lang="en-US" b="0" kern="0" spc="0" dirty="0">
                <a:ln>
                  <a:noFill/>
                </a:ln>
                <a:solidFill>
                  <a:sysClr val="windowText" lastClr="000000"/>
                </a:solidFill>
              </a:rPr>
            </a:br>
            <a:r>
              <a:rPr lang="en-US" sz="2400" b="0" dirty="0">
                <a:latin typeface="+mn-lt"/>
              </a:rPr>
              <a:t>Abuse credentials to access on-premises assets</a:t>
            </a:r>
          </a:p>
        </p:txBody>
      </p:sp>
      <p:sp>
        <p:nvSpPr>
          <p:cNvPr id="69" name="Rectangle 68">
            <a:extLst>
              <a:ext uri="{FF2B5EF4-FFF2-40B4-BE49-F238E27FC236}">
                <a16:creationId xmlns:a16="http://schemas.microsoft.com/office/drawing/2014/main" id="{6F86D331-0D92-4B24-A6DD-ACC0D69DEB1B}"/>
              </a:ext>
            </a:extLst>
          </p:cNvPr>
          <p:cNvSpPr/>
          <p:nvPr/>
        </p:nvSpPr>
        <p:spPr bwMode="auto">
          <a:xfrm>
            <a:off x="5847699" y="2202595"/>
            <a:ext cx="4326418"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6" name="Rectangle 75">
            <a:extLst>
              <a:ext uri="{FF2B5EF4-FFF2-40B4-BE49-F238E27FC236}">
                <a16:creationId xmlns:a16="http://schemas.microsoft.com/office/drawing/2014/main" id="{7437CD14-9CBB-4A6C-86CA-8E006369C459}"/>
              </a:ext>
            </a:extLst>
          </p:cNvPr>
          <p:cNvSpPr/>
          <p:nvPr/>
        </p:nvSpPr>
        <p:spPr bwMode="auto">
          <a:xfrm>
            <a:off x="607462" y="2202595"/>
            <a:ext cx="4572000" cy="42432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7" name="TextBox 76">
            <a:extLst>
              <a:ext uri="{FF2B5EF4-FFF2-40B4-BE49-F238E27FC236}">
                <a16:creationId xmlns:a16="http://schemas.microsoft.com/office/drawing/2014/main" id="{C16A3EA5-894E-435B-B2F3-C4452F66E32C}"/>
              </a:ext>
            </a:extLst>
          </p:cNvPr>
          <p:cNvSpPr txBox="1"/>
          <p:nvPr/>
        </p:nvSpPr>
        <p:spPr>
          <a:xfrm>
            <a:off x="6033995" y="2737458"/>
            <a:ext cx="3931920" cy="1170432"/>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1"/>
                    </a:gs>
                    <a:gs pos="100000">
                      <a:schemeClr val="accent1"/>
                    </a:gs>
                  </a:gsLst>
                  <a:lin ang="5400000" scaled="0"/>
                </a:gradFill>
              </a:defRPr>
            </a:lvl1pPr>
          </a:lstStyle>
          <a:p>
            <a:r>
              <a:rPr lang="en-US">
                <a:gradFill>
                  <a:gsLst>
                    <a:gs pos="0">
                      <a:schemeClr val="accent4"/>
                    </a:gs>
                    <a:gs pos="100000">
                      <a:schemeClr val="accent4"/>
                    </a:gs>
                  </a:gsLst>
                  <a:lin ang="5400000" scaled="0"/>
                </a:gradFill>
              </a:rPr>
              <a:t>Zero Touch: </a:t>
            </a:r>
          </a:p>
          <a:p>
            <a:r>
              <a:rPr lang="en-US" b="0">
                <a:gradFill>
                  <a:gsLst>
                    <a:gs pos="0">
                      <a:schemeClr val="accent4"/>
                    </a:gs>
                    <a:gs pos="100000">
                      <a:schemeClr val="accent4"/>
                    </a:gs>
                  </a:gsLst>
                  <a:lin ang="5400000" scaled="0"/>
                </a:gradFill>
              </a:rPr>
              <a:t>Access Extranet assets or </a:t>
            </a:r>
            <a:br>
              <a:rPr lang="en-US" b="0">
                <a:gradFill>
                  <a:gsLst>
                    <a:gs pos="0">
                      <a:schemeClr val="accent4"/>
                    </a:gs>
                    <a:gs pos="100000">
                      <a:schemeClr val="accent4"/>
                    </a:gs>
                  </a:gsLst>
                  <a:lin ang="5400000" scaled="0"/>
                </a:gradFill>
              </a:rPr>
            </a:br>
            <a:r>
              <a:rPr lang="en-US" b="0">
                <a:gradFill>
                  <a:gsLst>
                    <a:gs pos="0">
                      <a:schemeClr val="accent4"/>
                    </a:gs>
                    <a:gs pos="100000">
                      <a:schemeClr val="accent4"/>
                    </a:gs>
                  </a:gsLst>
                  <a:lin ang="5400000" scaled="0"/>
                </a:gradFill>
              </a:rPr>
              <a:t>VPN from any device</a:t>
            </a:r>
          </a:p>
        </p:txBody>
      </p:sp>
      <p:sp>
        <p:nvSpPr>
          <p:cNvPr id="78" name="TextBox 77">
            <a:extLst>
              <a:ext uri="{FF2B5EF4-FFF2-40B4-BE49-F238E27FC236}">
                <a16:creationId xmlns:a16="http://schemas.microsoft.com/office/drawing/2014/main" id="{E9A72263-77D2-4D0D-A027-4EB62E2593B9}"/>
              </a:ext>
            </a:extLst>
          </p:cNvPr>
          <p:cNvSpPr txBox="1"/>
          <p:nvPr/>
        </p:nvSpPr>
        <p:spPr>
          <a:xfrm>
            <a:off x="1258852" y="2737458"/>
            <a:ext cx="3657600" cy="117239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a:gradFill>
                  <a:gsLst>
                    <a:gs pos="0">
                      <a:schemeClr val="accent1"/>
                    </a:gs>
                    <a:gs pos="100000">
                      <a:schemeClr val="accent1"/>
                    </a:gs>
                  </a:gsLst>
                  <a:lin ang="5400000" scaled="0"/>
                </a:gradFill>
              </a:rPr>
              <a:t>Multi-factor authentication </a:t>
            </a:r>
          </a:p>
          <a:p>
            <a:pPr lvl="0">
              <a:defRPr/>
            </a:pPr>
            <a:r>
              <a:rPr lang="en-US" sz="1600" kern="0">
                <a:gradFill>
                  <a:gsLst>
                    <a:gs pos="0">
                      <a:schemeClr val="accent1"/>
                    </a:gs>
                    <a:gs pos="100000">
                      <a:schemeClr val="accent1"/>
                    </a:gs>
                  </a:gsLst>
                  <a:lin ang="5400000" scaled="0"/>
                </a:gradFill>
              </a:rPr>
              <a:t>Partner(s)</a:t>
            </a:r>
          </a:p>
          <a:p>
            <a:pPr lvl="0">
              <a:defRPr/>
            </a:pPr>
            <a:r>
              <a:rPr lang="en-US" sz="1600" b="1" kern="0">
                <a:gradFill>
                  <a:gsLst>
                    <a:gs pos="0">
                      <a:schemeClr val="accent1"/>
                    </a:gs>
                    <a:gs pos="100000">
                      <a:schemeClr val="accent1"/>
                    </a:gs>
                  </a:gsLst>
                  <a:lin ang="5400000" scaled="0"/>
                </a:gradFill>
              </a:rPr>
              <a:t>Anomaly Detection with SIEM</a:t>
            </a:r>
          </a:p>
          <a:p>
            <a:pPr lvl="0">
              <a:defRPr/>
            </a:pPr>
            <a:r>
              <a:rPr lang="en-US" sz="1600" kern="0">
                <a:gradFill>
                  <a:gsLst>
                    <a:gs pos="0">
                      <a:schemeClr val="accent1"/>
                    </a:gs>
                    <a:gs pos="100000">
                      <a:schemeClr val="accent1"/>
                    </a:gs>
                  </a:gsLst>
                  <a:lin ang="5400000" scaled="0"/>
                </a:gradFill>
              </a:rPr>
              <a:t>Partner(s)</a:t>
            </a:r>
          </a:p>
        </p:txBody>
      </p:sp>
      <p:sp>
        <p:nvSpPr>
          <p:cNvPr id="80" name="TextBox 79">
            <a:extLst>
              <a:ext uri="{FF2B5EF4-FFF2-40B4-BE49-F238E27FC236}">
                <a16:creationId xmlns:a16="http://schemas.microsoft.com/office/drawing/2014/main" id="{731F2B77-0B59-4FEF-B4CF-DBAE1352C7CB}"/>
              </a:ext>
            </a:extLst>
          </p:cNvPr>
          <p:cNvSpPr txBox="1"/>
          <p:nvPr/>
        </p:nvSpPr>
        <p:spPr>
          <a:xfrm>
            <a:off x="6033994" y="4040322"/>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Operation: </a:t>
            </a:r>
          </a:p>
          <a:p>
            <a:r>
              <a:rPr lang="en-US" b="0"/>
              <a:t>Compromise trusted device(s) via </a:t>
            </a:r>
          </a:p>
          <a:p>
            <a:r>
              <a:rPr lang="en-US" sz="1400" b="0" i="1" err="1"/>
              <a:t>Spearphishing</a:t>
            </a:r>
            <a:r>
              <a:rPr lang="en-US" sz="1400" b="0" i="1"/>
              <a:t> </a:t>
            </a:r>
            <a:r>
              <a:rPr lang="en-US" sz="1400" b="0" i="1">
                <a:sym typeface="Wingdings" panose="05000000000000000000" pitchFamily="2" charset="2"/>
              </a:rPr>
              <a:t> </a:t>
            </a:r>
            <a:r>
              <a:rPr lang="en-US" sz="1400" b="0" i="1"/>
              <a:t>malware</a:t>
            </a:r>
          </a:p>
          <a:p>
            <a:r>
              <a:rPr lang="en-US" sz="1400" b="0" i="1"/>
              <a:t>Phishing </a:t>
            </a:r>
            <a:r>
              <a:rPr lang="en-US" sz="1400" b="0" i="1">
                <a:sym typeface="Wingdings" panose="05000000000000000000" pitchFamily="2" charset="2"/>
              </a:rPr>
              <a:t> lateral traversal  malware</a:t>
            </a:r>
            <a:endParaRPr lang="en-US" sz="1400" b="0" i="1"/>
          </a:p>
        </p:txBody>
      </p:sp>
      <p:sp>
        <p:nvSpPr>
          <p:cNvPr id="81" name="TextBox 80">
            <a:extLst>
              <a:ext uri="{FF2B5EF4-FFF2-40B4-BE49-F238E27FC236}">
                <a16:creationId xmlns:a16="http://schemas.microsoft.com/office/drawing/2014/main" id="{1ED79590-EC71-4A97-9CD2-92F2C982B0B9}"/>
              </a:ext>
            </a:extLst>
          </p:cNvPr>
          <p:cNvSpPr txBox="1"/>
          <p:nvPr/>
        </p:nvSpPr>
        <p:spPr>
          <a:xfrm>
            <a:off x="1258852" y="4039673"/>
            <a:ext cx="3657600" cy="1097930"/>
          </a:xfrm>
          <a:prstGeom prst="rect">
            <a:avLst/>
          </a:prstGeom>
          <a:noFill/>
          <a:ln w="19050">
            <a:solidFill>
              <a:schemeClr val="accent1"/>
            </a:solidFill>
          </a:ln>
        </p:spPr>
        <p:txBody>
          <a:bodyPr wrap="square" lIns="182880" tIns="91440" rIns="182880" bIns="91440" rtlCol="0">
            <a:noAutofit/>
          </a:bodyPr>
          <a:lstStyle/>
          <a:p>
            <a:pPr lvl="0">
              <a:defRPr/>
            </a:pPr>
            <a:r>
              <a:rPr lang="en-US" sz="1600" b="1" kern="0" dirty="0">
                <a:gradFill>
                  <a:gsLst>
                    <a:gs pos="0">
                      <a:schemeClr val="accent1"/>
                    </a:gs>
                    <a:gs pos="100000">
                      <a:schemeClr val="accent1"/>
                    </a:gs>
                  </a:gsLst>
                  <a:lin ang="5400000" scaled="0"/>
                </a:gradFill>
              </a:rPr>
              <a:t>Anomalous user behavior (UEBA)</a:t>
            </a:r>
          </a:p>
          <a:p>
            <a:pPr lvl="0">
              <a:defRPr/>
            </a:pPr>
            <a:r>
              <a:rPr lang="en-US" sz="1400" kern="0" dirty="0">
                <a:gradFill>
                  <a:gsLst>
                    <a:gs pos="0">
                      <a:schemeClr val="accent1"/>
                    </a:gs>
                    <a:gs pos="100000">
                      <a:schemeClr val="accent1"/>
                    </a:gs>
                  </a:gsLst>
                  <a:lin ang="5400000" scaled="0"/>
                </a:gradFill>
              </a:rPr>
              <a:t>Azure Advanced Threat Protection </a:t>
            </a:r>
            <a:r>
              <a:rPr lang="en-US" sz="1600" b="1" kern="0" dirty="0">
                <a:gradFill>
                  <a:gsLst>
                    <a:gs pos="0">
                      <a:schemeClr val="accent1"/>
                    </a:gs>
                    <a:gs pos="100000">
                      <a:schemeClr val="accent1"/>
                    </a:gs>
                  </a:gsLst>
                  <a:lin ang="5400000" scaled="0"/>
                </a:gradFill>
              </a:rPr>
              <a:t>Advanced Host Detections:</a:t>
            </a:r>
          </a:p>
          <a:p>
            <a:pPr lvl="0">
              <a:defRPr/>
            </a:pPr>
            <a:r>
              <a:rPr lang="en-US" sz="1400" kern="0" dirty="0">
                <a:gradFill>
                  <a:gsLst>
                    <a:gs pos="0">
                      <a:schemeClr val="accent1"/>
                    </a:gs>
                    <a:gs pos="100000">
                      <a:schemeClr val="accent1"/>
                    </a:gs>
                  </a:gsLst>
                  <a:lin ang="5400000" scaled="0"/>
                </a:gradFill>
              </a:rPr>
              <a:t>Defender ATP            + Defender AV</a:t>
            </a:r>
          </a:p>
          <a:p>
            <a:pPr marL="628650" marR="0" lvl="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chemeClr val="accent1"/>
                  </a:gs>
                  <a:gs pos="100000">
                    <a:schemeClr val="accent1"/>
                  </a:gs>
                </a:gsLst>
                <a:lin ang="5400000" scaled="0"/>
              </a:gradFill>
              <a:effectLst/>
              <a:uLnTx/>
              <a:uFillTx/>
            </a:endParaRPr>
          </a:p>
        </p:txBody>
      </p:sp>
      <p:pic>
        <p:nvPicPr>
          <p:cNvPr id="98" name="Picture 97">
            <a:extLst>
              <a:ext uri="{FF2B5EF4-FFF2-40B4-BE49-F238E27FC236}">
                <a16:creationId xmlns:a16="http://schemas.microsoft.com/office/drawing/2014/main" id="{9AC1F686-5BE6-48AE-9ABA-93290A9BE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18" y="4850572"/>
            <a:ext cx="260535" cy="260535"/>
          </a:xfrm>
          <a:prstGeom prst="rect">
            <a:avLst/>
          </a:prstGeom>
        </p:spPr>
      </p:pic>
      <p:pic>
        <p:nvPicPr>
          <p:cNvPr id="99" name="Picture 98">
            <a:extLst>
              <a:ext uri="{FF2B5EF4-FFF2-40B4-BE49-F238E27FC236}">
                <a16:creationId xmlns:a16="http://schemas.microsoft.com/office/drawing/2014/main" id="{3B889E73-2D1B-4575-A8CF-5CC16E606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961" y="4551228"/>
            <a:ext cx="269829" cy="299344"/>
          </a:xfrm>
          <a:prstGeom prst="rect">
            <a:avLst/>
          </a:prstGeom>
        </p:spPr>
      </p:pic>
      <p:sp>
        <p:nvSpPr>
          <p:cNvPr id="100" name="TextBox 99">
            <a:extLst>
              <a:ext uri="{FF2B5EF4-FFF2-40B4-BE49-F238E27FC236}">
                <a16:creationId xmlns:a16="http://schemas.microsoft.com/office/drawing/2014/main" id="{5C78F27D-38D7-4811-9D47-F1969FAD82BB}"/>
              </a:ext>
            </a:extLst>
          </p:cNvPr>
          <p:cNvSpPr txBox="1"/>
          <p:nvPr/>
        </p:nvSpPr>
        <p:spPr>
          <a:xfrm>
            <a:off x="5976844" y="2256429"/>
            <a:ext cx="2477455" cy="400110"/>
          </a:xfrm>
          <a:prstGeom prst="rect">
            <a:avLst/>
          </a:prstGeom>
          <a:noFill/>
        </p:spPr>
        <p:txBody>
          <a:bodyPr wrap="square" rtlCol="0">
            <a:spAutoFit/>
          </a:bodyPr>
          <a:lstStyle/>
          <a:p>
            <a:pPr lvl="0">
              <a:defRPr/>
            </a:pPr>
            <a:r>
              <a:rPr lang="en-US" sz="2000" b="1" kern="0">
                <a:gradFill>
                  <a:gsLst>
                    <a:gs pos="0">
                      <a:schemeClr val="accent4"/>
                    </a:gs>
                    <a:gs pos="100000">
                      <a:schemeClr val="accent4"/>
                    </a:gs>
                  </a:gsLst>
                  <a:lin ang="5400000" scaled="0"/>
                </a:gradFill>
              </a:rPr>
              <a:t>Attack Options</a:t>
            </a:r>
          </a:p>
        </p:txBody>
      </p:sp>
      <p:sp>
        <p:nvSpPr>
          <p:cNvPr id="101" name="TextBox 100">
            <a:extLst>
              <a:ext uri="{FF2B5EF4-FFF2-40B4-BE49-F238E27FC236}">
                <a16:creationId xmlns:a16="http://schemas.microsoft.com/office/drawing/2014/main" id="{9B9F042C-FF71-4933-8DAF-8C2FDF7503FF}"/>
              </a:ext>
            </a:extLst>
          </p:cNvPr>
          <p:cNvSpPr txBox="1"/>
          <p:nvPr/>
        </p:nvSpPr>
        <p:spPr>
          <a:xfrm>
            <a:off x="1080951" y="2256429"/>
            <a:ext cx="1362232" cy="400110"/>
          </a:xfrm>
          <a:prstGeom prst="rect">
            <a:avLst/>
          </a:prstGeom>
          <a:noFill/>
        </p:spPr>
        <p:txBody>
          <a:bodyPr wrap="none" lIns="182880" rtlCol="0">
            <a:spAutoFit/>
          </a:bodyPr>
          <a:lstStyle/>
          <a:p>
            <a:r>
              <a:rPr lang="en-US" sz="2000" b="1">
                <a:gradFill>
                  <a:gsLst>
                    <a:gs pos="0">
                      <a:schemeClr val="accent1"/>
                    </a:gs>
                    <a:gs pos="100000">
                      <a:schemeClr val="accent1"/>
                    </a:gs>
                  </a:gsLst>
                  <a:lin ang="5400000" scaled="0"/>
                </a:gradFill>
              </a:rPr>
              <a:t>Defenses</a:t>
            </a:r>
          </a:p>
        </p:txBody>
      </p:sp>
      <p:grpSp>
        <p:nvGrpSpPr>
          <p:cNvPr id="103" name="Group 102">
            <a:extLst>
              <a:ext uri="{FF2B5EF4-FFF2-40B4-BE49-F238E27FC236}">
                <a16:creationId xmlns:a16="http://schemas.microsoft.com/office/drawing/2014/main" id="{85A7614F-E752-4A7F-842C-821191DC84BC}"/>
              </a:ext>
            </a:extLst>
          </p:cNvPr>
          <p:cNvGrpSpPr/>
          <p:nvPr/>
        </p:nvGrpSpPr>
        <p:grpSpPr>
          <a:xfrm>
            <a:off x="7555954" y="1600072"/>
            <a:ext cx="399436" cy="419288"/>
            <a:chOff x="710509" y="3293763"/>
            <a:chExt cx="465672" cy="488821"/>
          </a:xfrm>
        </p:grpSpPr>
        <p:sp>
          <p:nvSpPr>
            <p:cNvPr id="104" name="Freeform 12">
              <a:extLst>
                <a:ext uri="{FF2B5EF4-FFF2-40B4-BE49-F238E27FC236}">
                  <a16:creationId xmlns:a16="http://schemas.microsoft.com/office/drawing/2014/main" id="{ADA16B0E-A2A7-4CE0-9CDF-6999EEE01205}"/>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4">
              <a:extLst>
                <a:ext uri="{FF2B5EF4-FFF2-40B4-BE49-F238E27FC236}">
                  <a16:creationId xmlns:a16="http://schemas.microsoft.com/office/drawing/2014/main" id="{E1477739-97B3-40C8-A672-7849E2177A71}"/>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rgbClr val="EAEAEA"/>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11">
              <a:extLst>
                <a:ext uri="{FF2B5EF4-FFF2-40B4-BE49-F238E27FC236}">
                  <a16:creationId xmlns:a16="http://schemas.microsoft.com/office/drawing/2014/main" id="{68880989-044B-4952-94BE-754E8E7D4BA7}"/>
                </a:ext>
              </a:extLst>
            </p:cNvPr>
            <p:cNvSpPr>
              <a:spLocks/>
            </p:cNvSpPr>
            <p:nvPr/>
          </p:nvSpPr>
          <p:spPr bwMode="auto">
            <a:xfrm>
              <a:off x="822720" y="3757194"/>
              <a:ext cx="239830" cy="25390"/>
            </a:xfrm>
            <a:prstGeom prst="roundRect">
              <a:avLst/>
            </a:prstGeom>
            <a:solidFill>
              <a:srgbClr val="EAEAEA"/>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8EE7BC4-D863-444A-9588-8585B62209F1}"/>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0A4AAF45-731B-4308-B368-5E7589665220}"/>
              </a:ext>
            </a:extLst>
          </p:cNvPr>
          <p:cNvGrpSpPr/>
          <p:nvPr/>
        </p:nvGrpSpPr>
        <p:grpSpPr>
          <a:xfrm>
            <a:off x="9215277" y="2557933"/>
            <a:ext cx="699521" cy="734286"/>
            <a:chOff x="9930484" y="2265201"/>
            <a:chExt cx="699521" cy="734286"/>
          </a:xfrm>
        </p:grpSpPr>
        <p:sp>
          <p:nvSpPr>
            <p:cNvPr id="109" name="Oval 108">
              <a:extLst>
                <a:ext uri="{FF2B5EF4-FFF2-40B4-BE49-F238E27FC236}">
                  <a16:creationId xmlns:a16="http://schemas.microsoft.com/office/drawing/2014/main" id="{EE391CBD-94A1-45F2-9775-AD655D6B1779}"/>
                </a:ext>
              </a:extLst>
            </p:cNvPr>
            <p:cNvSpPr/>
            <p:nvPr/>
          </p:nvSpPr>
          <p:spPr bwMode="auto">
            <a:xfrm>
              <a:off x="10139363" y="2345532"/>
              <a:ext cx="290512" cy="2905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a:extLst>
                <a:ext uri="{FF2B5EF4-FFF2-40B4-BE49-F238E27FC236}">
                  <a16:creationId xmlns:a16="http://schemas.microsoft.com/office/drawing/2014/main" id="{F4700FCD-D1F8-4C00-86FE-53C82D6B9F8F}"/>
                </a:ext>
              </a:extLst>
            </p:cNvPr>
            <p:cNvGrpSpPr/>
            <p:nvPr/>
          </p:nvGrpSpPr>
          <p:grpSpPr>
            <a:xfrm>
              <a:off x="9930484" y="2265201"/>
              <a:ext cx="699521" cy="734286"/>
              <a:chOff x="710509" y="3293763"/>
              <a:chExt cx="465672" cy="488821"/>
            </a:xfrm>
          </p:grpSpPr>
          <p:sp>
            <p:nvSpPr>
              <p:cNvPr id="111" name="Freeform 12">
                <a:extLst>
                  <a:ext uri="{FF2B5EF4-FFF2-40B4-BE49-F238E27FC236}">
                    <a16:creationId xmlns:a16="http://schemas.microsoft.com/office/drawing/2014/main" id="{B769D009-2724-4150-A9EF-2CFDED9980D1}"/>
                  </a:ext>
                </a:extLst>
              </p:cNvPr>
              <p:cNvSpPr>
                <a:spLocks noEditPoints="1"/>
              </p:cNvSpPr>
              <p:nvPr/>
            </p:nvSpPr>
            <p:spPr bwMode="auto">
              <a:xfrm>
                <a:off x="710509" y="3293763"/>
                <a:ext cx="465672" cy="476864"/>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24">
                <a:extLst>
                  <a:ext uri="{FF2B5EF4-FFF2-40B4-BE49-F238E27FC236}">
                    <a16:creationId xmlns:a16="http://schemas.microsoft.com/office/drawing/2014/main" id="{1EF9169B-F2D3-45F3-B6EA-5944EA89825F}"/>
                  </a:ext>
                </a:extLst>
              </p:cNvPr>
              <p:cNvSpPr>
                <a:spLocks/>
              </p:cNvSpPr>
              <p:nvPr/>
            </p:nvSpPr>
            <p:spPr bwMode="auto">
              <a:xfrm>
                <a:off x="799299" y="3551008"/>
                <a:ext cx="286482" cy="213263"/>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1">
                <a:extLst>
                  <a:ext uri="{FF2B5EF4-FFF2-40B4-BE49-F238E27FC236}">
                    <a16:creationId xmlns:a16="http://schemas.microsoft.com/office/drawing/2014/main" id="{C4D51A10-D0BD-473B-B093-6D0444A49082}"/>
                  </a:ext>
                </a:extLst>
              </p:cNvPr>
              <p:cNvSpPr>
                <a:spLocks/>
              </p:cNvSpPr>
              <p:nvPr/>
            </p:nvSpPr>
            <p:spPr bwMode="auto">
              <a:xfrm>
                <a:off x="822720" y="3757194"/>
                <a:ext cx="239830" cy="25390"/>
              </a:xfrm>
              <a:prstGeom prst="roundRect">
                <a:avLst/>
              </a:prstGeom>
              <a:solidFill>
                <a:schemeClr val="bg1"/>
              </a:solidFill>
              <a:ln w="12700">
                <a:solidFill>
                  <a:schemeClr val="accent4"/>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2A08AA-160C-4F34-B132-047F59AF53BD}"/>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5" name="arrow">
            <a:extLst>
              <a:ext uri="{FF2B5EF4-FFF2-40B4-BE49-F238E27FC236}">
                <a16:creationId xmlns:a16="http://schemas.microsoft.com/office/drawing/2014/main" id="{F5FFDCC1-D243-46D1-80BE-04C7E3DB9B66}"/>
              </a:ext>
            </a:extLst>
          </p:cNvPr>
          <p:cNvSpPr>
            <a:spLocks noChangeAspect="1" noEditPoints="1"/>
          </p:cNvSpPr>
          <p:nvPr/>
        </p:nvSpPr>
        <p:spPr bwMode="auto">
          <a:xfrm flipH="1">
            <a:off x="5274318" y="2943625"/>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7" name="arrow">
            <a:extLst>
              <a:ext uri="{FF2B5EF4-FFF2-40B4-BE49-F238E27FC236}">
                <a16:creationId xmlns:a16="http://schemas.microsoft.com/office/drawing/2014/main" id="{AE22EC09-A322-4353-A82F-8AEEFCD42FCA}"/>
              </a:ext>
            </a:extLst>
          </p:cNvPr>
          <p:cNvSpPr>
            <a:spLocks noChangeAspect="1" noEditPoints="1"/>
          </p:cNvSpPr>
          <p:nvPr/>
        </p:nvSpPr>
        <p:spPr bwMode="auto">
          <a:xfrm flipH="1">
            <a:off x="5274318" y="4394434"/>
            <a:ext cx="478122" cy="38775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119" name="Straight Arrow Connector 118">
            <a:extLst>
              <a:ext uri="{FF2B5EF4-FFF2-40B4-BE49-F238E27FC236}">
                <a16:creationId xmlns:a16="http://schemas.microsoft.com/office/drawing/2014/main" id="{8F34B4E4-04C5-492C-9659-06DA77F63DB8}"/>
              </a:ext>
            </a:extLst>
          </p:cNvPr>
          <p:cNvCxnSpPr/>
          <p:nvPr/>
        </p:nvCxnSpPr>
        <p:spPr>
          <a:xfrm flipH="1">
            <a:off x="6355846" y="1813335"/>
            <a:ext cx="1175256" cy="0"/>
          </a:xfrm>
          <a:prstGeom prst="straightConnector1">
            <a:avLst/>
          </a:prstGeom>
          <a:ln w="15875">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20" name="Graphic 119" descr="Key">
            <a:extLst>
              <a:ext uri="{FF2B5EF4-FFF2-40B4-BE49-F238E27FC236}">
                <a16:creationId xmlns:a16="http://schemas.microsoft.com/office/drawing/2014/main" id="{B1666515-BDEF-495A-8643-7B290ED652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6735653" y="1608548"/>
            <a:ext cx="402336" cy="402336"/>
          </a:xfrm>
          <a:prstGeom prst="rect">
            <a:avLst/>
          </a:prstGeom>
        </p:spPr>
      </p:pic>
      <p:sp>
        <p:nvSpPr>
          <p:cNvPr id="124" name="Arrow: Pentagon 123">
            <a:extLst>
              <a:ext uri="{FF2B5EF4-FFF2-40B4-BE49-F238E27FC236}">
                <a16:creationId xmlns:a16="http://schemas.microsoft.com/office/drawing/2014/main" id="{737B0593-66E9-4C08-8EA5-DD408E2C54E3}"/>
              </a:ext>
            </a:extLst>
          </p:cNvPr>
          <p:cNvSpPr/>
          <p:nvPr/>
        </p:nvSpPr>
        <p:spPr bwMode="auto">
          <a:xfrm>
            <a:off x="2597914" y="4860064"/>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dirty="0">
                <a:solidFill>
                  <a:sysClr val="windowText" lastClr="000000"/>
                </a:solidFill>
                <a:cs typeface="Segoe UI" pitchFamily="34" charset="0"/>
                <a:hlinkClick r:id="rId7"/>
              </a:rPr>
              <a:t>Link</a:t>
            </a:r>
            <a:endParaRPr lang="en-US" sz="1200" kern="0" dirty="0">
              <a:solidFill>
                <a:sysClr val="windowText" lastClr="000000"/>
              </a:solidFill>
              <a:cs typeface="Segoe UI" pitchFamily="34" charset="0"/>
            </a:endParaRPr>
          </a:p>
        </p:txBody>
      </p:sp>
      <p:sp>
        <p:nvSpPr>
          <p:cNvPr id="125" name="Arrow: Pentagon 124">
            <a:extLst>
              <a:ext uri="{FF2B5EF4-FFF2-40B4-BE49-F238E27FC236}">
                <a16:creationId xmlns:a16="http://schemas.microsoft.com/office/drawing/2014/main" id="{432E7902-D081-48D7-992B-06951A07A2EC}"/>
              </a:ext>
            </a:extLst>
          </p:cNvPr>
          <p:cNvSpPr/>
          <p:nvPr/>
        </p:nvSpPr>
        <p:spPr bwMode="auto">
          <a:xfrm>
            <a:off x="4350857" y="4860063"/>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a:solidFill>
                  <a:sysClr val="windowText" lastClr="000000"/>
                </a:solidFill>
                <a:cs typeface="Segoe UI" pitchFamily="34" charset="0"/>
                <a:hlinkClick r:id="rId8"/>
              </a:rPr>
              <a:t>Link</a:t>
            </a:r>
            <a:endParaRPr lang="en-US" sz="1200" kern="0">
              <a:solidFill>
                <a:sysClr val="windowText" lastClr="000000"/>
              </a:solidFill>
              <a:cs typeface="Segoe UI" pitchFamily="34" charset="0"/>
            </a:endParaRPr>
          </a:p>
        </p:txBody>
      </p:sp>
      <p:sp>
        <p:nvSpPr>
          <p:cNvPr id="128" name="Commitments_EC4D">
            <a:extLst>
              <a:ext uri="{FF2B5EF4-FFF2-40B4-BE49-F238E27FC236}">
                <a16:creationId xmlns:a16="http://schemas.microsoft.com/office/drawing/2014/main" id="{DEE56142-271E-45CE-BAF2-70AB60CF988E}"/>
              </a:ext>
            </a:extLst>
          </p:cNvPr>
          <p:cNvSpPr>
            <a:spLocks noChangeAspect="1" noEditPoints="1"/>
          </p:cNvSpPr>
          <p:nvPr/>
        </p:nvSpPr>
        <p:spPr bwMode="auto">
          <a:xfrm>
            <a:off x="752011" y="2983481"/>
            <a:ext cx="371044" cy="34790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pic>
        <p:nvPicPr>
          <p:cNvPr id="129" name="Picture 128">
            <a:extLst>
              <a:ext uri="{FF2B5EF4-FFF2-40B4-BE49-F238E27FC236}">
                <a16:creationId xmlns:a16="http://schemas.microsoft.com/office/drawing/2014/main" id="{1EC321A9-C0CF-4744-BBC2-A68872191A14}"/>
              </a:ext>
            </a:extLst>
          </p:cNvPr>
          <p:cNvPicPr>
            <a:picLocks noChangeAspect="1"/>
          </p:cNvPicPr>
          <p:nvPr/>
        </p:nvPicPr>
        <p: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696393" y="4112309"/>
            <a:ext cx="432800" cy="289247"/>
          </a:xfrm>
          <a:prstGeom prst="rect">
            <a:avLst/>
          </a:prstGeom>
        </p:spPr>
      </p:pic>
      <p:sp>
        <p:nvSpPr>
          <p:cNvPr id="130" name="building_5">
            <a:extLst>
              <a:ext uri="{FF2B5EF4-FFF2-40B4-BE49-F238E27FC236}">
                <a16:creationId xmlns:a16="http://schemas.microsoft.com/office/drawing/2014/main" id="{1B674762-DAE3-446C-8305-E88DE6C3ABF8}"/>
              </a:ext>
            </a:extLst>
          </p:cNvPr>
          <p:cNvSpPr>
            <a:spLocks noChangeAspect="1" noEditPoints="1"/>
          </p:cNvSpPr>
          <p:nvPr/>
        </p:nvSpPr>
        <p:spPr bwMode="auto">
          <a:xfrm>
            <a:off x="5847699" y="1547658"/>
            <a:ext cx="410678" cy="44602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7DBC18C8-C94E-485C-947E-1F0B70D919C0}"/>
              </a:ext>
            </a:extLst>
          </p:cNvPr>
          <p:cNvSpPr txBox="1"/>
          <p:nvPr/>
        </p:nvSpPr>
        <p:spPr>
          <a:xfrm>
            <a:off x="6033994" y="5139740"/>
            <a:ext cx="3931920" cy="1097280"/>
          </a:xfrm>
          <a:prstGeom prst="rect">
            <a:avLst/>
          </a:prstGeom>
          <a:noFill/>
          <a:ln w="19050">
            <a:solidFill>
              <a:schemeClr val="accent4"/>
            </a:solidFill>
          </a:ln>
        </p:spPr>
        <p:txBody>
          <a:bodyPr wrap="square" lIns="182880" tIns="91440" rIns="182880" bIns="91440" rtlCol="0">
            <a:noAutofit/>
          </a:bodyPr>
          <a:lstStyle>
            <a:defPPr>
              <a:defRPr lang="en-US"/>
            </a:defPPr>
            <a:lvl1pPr lvl="0">
              <a:defRPr sz="1600" b="1" kern="0">
                <a:gradFill>
                  <a:gsLst>
                    <a:gs pos="0">
                      <a:schemeClr val="accent4"/>
                    </a:gs>
                    <a:gs pos="100000">
                      <a:schemeClr val="accent4"/>
                    </a:gs>
                  </a:gsLst>
                  <a:lin ang="5400000" scaled="0"/>
                </a:gradFill>
              </a:defRPr>
            </a:lvl1pPr>
          </a:lstStyle>
          <a:p>
            <a:r>
              <a:rPr lang="en-US"/>
              <a:t>High Touch: </a:t>
            </a:r>
            <a:r>
              <a:rPr lang="en-US" sz="1400" b="0"/>
              <a:t>(Partner/</a:t>
            </a:r>
            <a:r>
              <a:rPr lang="en-US" sz="1400" b="0" err="1"/>
              <a:t>SupplierVariation</a:t>
            </a:r>
            <a:r>
              <a:rPr lang="en-US" sz="1400" b="0"/>
              <a:t>) </a:t>
            </a:r>
          </a:p>
          <a:p>
            <a:r>
              <a:rPr lang="en-US" b="0"/>
              <a:t>Relay attack by compromising trusted business partners/suppliers</a:t>
            </a:r>
          </a:p>
        </p:txBody>
      </p:sp>
      <p:sp>
        <p:nvSpPr>
          <p:cNvPr id="75" name="Rectangle 74">
            <a:extLst>
              <a:ext uri="{FF2B5EF4-FFF2-40B4-BE49-F238E27FC236}">
                <a16:creationId xmlns:a16="http://schemas.microsoft.com/office/drawing/2014/main" id="{99474F1C-AD92-4907-A2A7-8A7150D065CC}"/>
              </a:ext>
            </a:extLst>
          </p:cNvPr>
          <p:cNvSpPr/>
          <p:nvPr/>
        </p:nvSpPr>
        <p:spPr bwMode="auto">
          <a:xfrm>
            <a:off x="10174117" y="2202595"/>
            <a:ext cx="1516233" cy="4243285"/>
          </a:xfrm>
          <a:prstGeom prst="rect">
            <a:avLst/>
          </a:prstGeom>
          <a:solidFill>
            <a:srgbClr val="737373"/>
          </a:solidFill>
          <a:ln>
            <a:noFill/>
            <a:headEnd type="none" w="med" len="med"/>
            <a:tailEnd type="none" w="med" len="med"/>
          </a:ln>
          <a:effectLst>
            <a:outerShdw blurRad="215900" dist="1016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2" name="TextBox 91">
            <a:extLst>
              <a:ext uri="{FF2B5EF4-FFF2-40B4-BE49-F238E27FC236}">
                <a16:creationId xmlns:a16="http://schemas.microsoft.com/office/drawing/2014/main" id="{46F88160-CC71-40BD-BA9F-A88D7C2CA4D9}"/>
              </a:ext>
            </a:extLst>
          </p:cNvPr>
          <p:cNvSpPr txBox="1"/>
          <p:nvPr/>
        </p:nvSpPr>
        <p:spPr>
          <a:xfrm>
            <a:off x="10262601" y="4040322"/>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0" name="TextBox 89">
            <a:extLst>
              <a:ext uri="{FF2B5EF4-FFF2-40B4-BE49-F238E27FC236}">
                <a16:creationId xmlns:a16="http://schemas.microsoft.com/office/drawing/2014/main" id="{3987A672-D2F8-4E0F-B615-AC08484DAE12}"/>
              </a:ext>
            </a:extLst>
          </p:cNvPr>
          <p:cNvSpPr txBox="1"/>
          <p:nvPr/>
        </p:nvSpPr>
        <p:spPr>
          <a:xfrm>
            <a:off x="10262601" y="2841608"/>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94" name="TextBox 93">
            <a:extLst>
              <a:ext uri="{FF2B5EF4-FFF2-40B4-BE49-F238E27FC236}">
                <a16:creationId xmlns:a16="http://schemas.microsoft.com/office/drawing/2014/main" id="{0A3876D0-4060-4F2C-9F30-81018226205B}"/>
              </a:ext>
            </a:extLst>
          </p:cNvPr>
          <p:cNvSpPr txBox="1"/>
          <p:nvPr/>
        </p:nvSpPr>
        <p:spPr>
          <a:xfrm>
            <a:off x="10875210" y="4040322"/>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96" name="Rectangle 95">
            <a:extLst>
              <a:ext uri="{FF2B5EF4-FFF2-40B4-BE49-F238E27FC236}">
                <a16:creationId xmlns:a16="http://schemas.microsoft.com/office/drawing/2014/main" id="{09D2204E-B7CF-49B0-87D0-2C03062A17B8}"/>
              </a:ext>
            </a:extLst>
          </p:cNvPr>
          <p:cNvSpPr/>
          <p:nvPr/>
        </p:nvSpPr>
        <p:spPr>
          <a:xfrm>
            <a:off x="10174117" y="6028161"/>
            <a:ext cx="1517904" cy="41771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sz="1050" b="1" kern="0">
                <a:gradFill>
                  <a:gsLst>
                    <a:gs pos="0">
                      <a:schemeClr val="tx1"/>
                    </a:gs>
                    <a:gs pos="100000">
                      <a:schemeClr val="tx1"/>
                    </a:gs>
                  </a:gsLst>
                  <a:lin ang="5400000" scaled="0"/>
                </a:gradFill>
              </a:rPr>
              <a:t>+ Higher risk </a:t>
            </a:r>
            <a:br>
              <a:rPr lang="en-US" sz="1050" b="1" kern="0">
                <a:gradFill>
                  <a:gsLst>
                    <a:gs pos="0">
                      <a:schemeClr val="tx1"/>
                    </a:gs>
                    <a:gs pos="100000">
                      <a:schemeClr val="tx1"/>
                    </a:gs>
                  </a:gsLst>
                  <a:lin ang="5400000" scaled="0"/>
                </a:gradFill>
              </a:rPr>
            </a:br>
            <a:r>
              <a:rPr lang="en-US" sz="1050" b="1" kern="0">
                <a:gradFill>
                  <a:gsLst>
                    <a:gs pos="0">
                      <a:schemeClr val="tx1"/>
                    </a:gs>
                    <a:gs pos="100000">
                      <a:schemeClr val="tx1"/>
                    </a:gs>
                  </a:gsLst>
                  <a:lin ang="5400000" scaled="0"/>
                </a:gradFill>
              </a:rPr>
              <a:t>of detection</a:t>
            </a:r>
            <a:endParaRPr lang="en-US" sz="1050" b="1">
              <a:gradFill>
                <a:gsLst>
                  <a:gs pos="0">
                    <a:schemeClr val="tx1"/>
                  </a:gs>
                  <a:gs pos="100000">
                    <a:schemeClr val="tx1"/>
                  </a:gs>
                </a:gsLst>
                <a:lin ang="5400000" scaled="0"/>
              </a:gradFill>
            </a:endParaRPr>
          </a:p>
        </p:txBody>
      </p:sp>
      <p:sp>
        <p:nvSpPr>
          <p:cNvPr id="102" name="TextBox 101">
            <a:extLst>
              <a:ext uri="{FF2B5EF4-FFF2-40B4-BE49-F238E27FC236}">
                <a16:creationId xmlns:a16="http://schemas.microsoft.com/office/drawing/2014/main" id="{A0F99CD7-F7ED-4D73-8CA1-1E6CB5368EC4}"/>
              </a:ext>
            </a:extLst>
          </p:cNvPr>
          <p:cNvSpPr txBox="1"/>
          <p:nvPr/>
        </p:nvSpPr>
        <p:spPr>
          <a:xfrm>
            <a:off x="10262601" y="2317985"/>
            <a:ext cx="1344182" cy="338554"/>
          </a:xfrm>
          <a:prstGeom prst="rect">
            <a:avLst/>
          </a:prstGeom>
          <a:noFill/>
        </p:spPr>
        <p:txBody>
          <a:bodyPr wrap="square" rtlCol="0">
            <a:spAutoFit/>
          </a:bodyPr>
          <a:lstStyle/>
          <a:p>
            <a:pPr lvl="0">
              <a:defRPr/>
            </a:pPr>
            <a:r>
              <a:rPr lang="en-US" sz="1600" b="1" kern="0">
                <a:gradFill>
                  <a:gsLst>
                    <a:gs pos="0">
                      <a:schemeClr val="bg1"/>
                    </a:gs>
                    <a:gs pos="100000">
                      <a:schemeClr val="bg1"/>
                    </a:gs>
                  </a:gsLst>
                  <a:lin ang="5400000" scaled="0"/>
                </a:gradFill>
              </a:rPr>
              <a:t>Attack Cost</a:t>
            </a:r>
          </a:p>
        </p:txBody>
      </p:sp>
      <p:sp>
        <p:nvSpPr>
          <p:cNvPr id="45" name="TextBox 44">
            <a:extLst>
              <a:ext uri="{FF2B5EF4-FFF2-40B4-BE49-F238E27FC236}">
                <a16:creationId xmlns:a16="http://schemas.microsoft.com/office/drawing/2014/main" id="{AD58763B-D5A9-4CA3-BB21-5B9727278845}"/>
              </a:ext>
            </a:extLst>
          </p:cNvPr>
          <p:cNvSpPr txBox="1"/>
          <p:nvPr/>
        </p:nvSpPr>
        <p:spPr>
          <a:xfrm>
            <a:off x="10262601" y="5088663"/>
            <a:ext cx="1302261" cy="523220"/>
          </a:xfrm>
          <a:prstGeom prst="rect">
            <a:avLst/>
          </a:prstGeom>
          <a:noFill/>
        </p:spPr>
        <p:txBody>
          <a:bodyPr wrap="square" rtlCol="0">
            <a:spAutoFit/>
          </a:bodyPr>
          <a:lstStyle/>
          <a:p>
            <a:r>
              <a:rPr lang="en-US" sz="2800">
                <a:gradFill>
                  <a:gsLst>
                    <a:gs pos="0">
                      <a:schemeClr val="bg1"/>
                    </a:gs>
                    <a:gs pos="100000">
                      <a:schemeClr val="bg1"/>
                    </a:gs>
                  </a:gsLst>
                  <a:lin ang="5400000" scaled="0"/>
                </a:gradFill>
                <a:latin typeface="+mj-lt"/>
              </a:rPr>
              <a:t>$$$$</a:t>
            </a:r>
          </a:p>
        </p:txBody>
      </p:sp>
      <p:sp>
        <p:nvSpPr>
          <p:cNvPr id="46" name="TextBox 45">
            <a:extLst>
              <a:ext uri="{FF2B5EF4-FFF2-40B4-BE49-F238E27FC236}">
                <a16:creationId xmlns:a16="http://schemas.microsoft.com/office/drawing/2014/main" id="{50ACB215-ABD6-46F6-8F66-A8DCE0A9F1FD}"/>
              </a:ext>
            </a:extLst>
          </p:cNvPr>
          <p:cNvSpPr txBox="1"/>
          <p:nvPr/>
        </p:nvSpPr>
        <p:spPr>
          <a:xfrm>
            <a:off x="11071406" y="5088663"/>
            <a:ext cx="681688" cy="523220"/>
          </a:xfrm>
          <a:prstGeom prst="rect">
            <a:avLst/>
          </a:prstGeom>
          <a:noFill/>
        </p:spPr>
        <p:txBody>
          <a:bodyPr wrap="square" rtlCol="0">
            <a:spAutoFit/>
          </a:bodyPr>
          <a:lstStyle/>
          <a:p>
            <a:r>
              <a:rPr lang="en-US" sz="2800">
                <a:gradFill>
                  <a:gsLst>
                    <a:gs pos="0">
                      <a:srgbClr val="FFB900"/>
                    </a:gs>
                    <a:gs pos="100000">
                      <a:srgbClr val="FFB900"/>
                    </a:gs>
                  </a:gsLst>
                  <a:lin ang="5400000" scaled="0"/>
                </a:gradFill>
                <a:latin typeface="+mj-lt"/>
              </a:rPr>
              <a:t>$$</a:t>
            </a:r>
          </a:p>
        </p:txBody>
      </p:sp>
      <p:sp>
        <p:nvSpPr>
          <p:cNvPr id="47" name="Arrow: Pentagon 46">
            <a:extLst>
              <a:ext uri="{FF2B5EF4-FFF2-40B4-BE49-F238E27FC236}">
                <a16:creationId xmlns:a16="http://schemas.microsoft.com/office/drawing/2014/main" id="{6EE898F4-8FAA-4718-A5E9-A84093A024D2}"/>
              </a:ext>
            </a:extLst>
          </p:cNvPr>
          <p:cNvSpPr/>
          <p:nvPr/>
        </p:nvSpPr>
        <p:spPr bwMode="auto">
          <a:xfrm>
            <a:off x="4167521" y="4409063"/>
            <a:ext cx="493776" cy="203133"/>
          </a:xfrm>
          <a:prstGeom prst="homePlate">
            <a:avLst>
              <a:gd name="adj" fmla="val 42269"/>
            </a:avLst>
          </a:prstGeom>
          <a:solidFill>
            <a:schemeClr val="bg1">
              <a:lumMod val="8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spAutoFit/>
          </a:bodyPr>
          <a:lstStyle/>
          <a:p>
            <a:pPr defTabSz="932472" fontAlgn="base">
              <a:lnSpc>
                <a:spcPct val="90000"/>
              </a:lnSpc>
              <a:spcBef>
                <a:spcPct val="0"/>
              </a:spcBef>
              <a:spcAft>
                <a:spcPct val="0"/>
              </a:spcAft>
            </a:pPr>
            <a:r>
              <a:rPr lang="en-US" sz="1200" kern="0" dirty="0">
                <a:solidFill>
                  <a:sysClr val="windowText" lastClr="000000"/>
                </a:solidFill>
                <a:cs typeface="Segoe UI" pitchFamily="34" charset="0"/>
                <a:hlinkClick r:id="rId11"/>
              </a:rPr>
              <a:t>Link</a:t>
            </a:r>
            <a:endParaRPr lang="en-US" sz="1200" kern="0" dirty="0">
              <a:solidFill>
                <a:sysClr val="windowText" lastClr="000000"/>
              </a:solidFill>
              <a:cs typeface="Segoe UI" pitchFamily="34" charset="0"/>
            </a:endParaRPr>
          </a:p>
        </p:txBody>
      </p:sp>
    </p:spTree>
    <p:extLst>
      <p:ext uri="{BB962C8B-B14F-4D97-AF65-F5344CB8AC3E}">
        <p14:creationId xmlns:p14="http://schemas.microsoft.com/office/powerpoint/2010/main" val="2769093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F3B3251-8CA1-C8CA-820B-F4027FCF4C6B}"/>
              </a:ext>
            </a:extLst>
          </p:cNvPr>
          <p:cNvSpPr>
            <a:spLocks noGrp="1" noChangeArrowheads="1"/>
          </p:cNvSpPr>
          <p:nvPr>
            <p:ph type="title"/>
          </p:nvPr>
        </p:nvSpPr>
        <p:spPr/>
        <p:txBody>
          <a:bodyPr/>
          <a:lstStyle/>
          <a:p>
            <a:r>
              <a:rPr lang="en-US" altLang="en-US" dirty="0"/>
              <a:t>Critical Infrastructures</a:t>
            </a:r>
            <a:endParaRPr lang="en-US" altLang="en-US" sz="1400" dirty="0"/>
          </a:p>
        </p:txBody>
      </p:sp>
      <p:sp>
        <p:nvSpPr>
          <p:cNvPr id="17411" name="Rectangle 3">
            <a:extLst>
              <a:ext uri="{FF2B5EF4-FFF2-40B4-BE49-F238E27FC236}">
                <a16:creationId xmlns:a16="http://schemas.microsoft.com/office/drawing/2014/main" id="{EC2021E6-2CD4-8BFD-7294-4DC9A61FA8D0}"/>
              </a:ext>
            </a:extLst>
          </p:cNvPr>
          <p:cNvSpPr>
            <a:spLocks noGrp="1" noChangeArrowheads="1"/>
          </p:cNvSpPr>
          <p:nvPr>
            <p:ph idx="1"/>
          </p:nvPr>
        </p:nvSpPr>
        <p:spPr>
          <a:ln/>
        </p:spPr>
        <p:txBody>
          <a:bodyPr>
            <a:normAutofit fontScale="92500" lnSpcReduction="10000"/>
          </a:bodyPr>
          <a:lstStyle/>
          <a:p>
            <a:pPr>
              <a:lnSpc>
                <a:spcPct val="90000"/>
              </a:lnSpc>
              <a:spcBef>
                <a:spcPct val="0"/>
              </a:spcBef>
              <a:spcAft>
                <a:spcPct val="20000"/>
              </a:spcAft>
              <a:buClr>
                <a:schemeClr val="tx1"/>
              </a:buClr>
              <a:buFont typeface="Arial" panose="020B0604020202020204" pitchFamily="34" charset="0"/>
              <a:buChar char="•"/>
            </a:pPr>
            <a:r>
              <a:rPr lang="en-US" altLang="en-US" sz="2800" dirty="0"/>
              <a:t>Energy (electrical, nuclear, gas and oil, dams)</a:t>
            </a:r>
          </a:p>
          <a:p>
            <a:pPr>
              <a:lnSpc>
                <a:spcPct val="90000"/>
              </a:lnSpc>
              <a:spcBef>
                <a:spcPct val="0"/>
              </a:spcBef>
              <a:spcAft>
                <a:spcPct val="20000"/>
              </a:spcAft>
              <a:buClr>
                <a:schemeClr val="tx1"/>
              </a:buClr>
              <a:buFont typeface="Arial" panose="020B0604020202020204" pitchFamily="34" charset="0"/>
              <a:buChar char="•"/>
            </a:pPr>
            <a:r>
              <a:rPr lang="en-US" altLang="en-US" sz="2800" dirty="0"/>
              <a:t>Transportation (air, road, rail, port, waterways)</a:t>
            </a:r>
            <a:endParaRPr lang="en-US" altLang="en-US" sz="2800" dirty="0">
              <a:cs typeface="Arial" panose="020B0604020202020204" pitchFamily="34" charset="0"/>
            </a:endParaRPr>
          </a:p>
          <a:p>
            <a:pPr>
              <a:lnSpc>
                <a:spcPct val="90000"/>
              </a:lnSpc>
              <a:spcBef>
                <a:spcPct val="0"/>
              </a:spcBef>
              <a:spcAft>
                <a:spcPct val="20000"/>
              </a:spcAft>
              <a:buClr>
                <a:schemeClr val="tx1"/>
              </a:buClr>
              <a:buFont typeface="Arial" panose="020B0604020202020204" pitchFamily="34" charset="0"/>
              <a:buChar char="•"/>
            </a:pPr>
            <a:r>
              <a:rPr lang="en-US" altLang="en-US" sz="2800" dirty="0">
                <a:cs typeface="Arial" panose="020B0604020202020204" pitchFamily="34" charset="0"/>
              </a:rPr>
              <a:t>Public Health Systems / Emergency Services</a:t>
            </a:r>
          </a:p>
          <a:p>
            <a:pPr>
              <a:lnSpc>
                <a:spcPct val="90000"/>
              </a:lnSpc>
              <a:spcBef>
                <a:spcPct val="0"/>
              </a:spcBef>
              <a:spcAft>
                <a:spcPct val="20000"/>
              </a:spcAft>
              <a:buClr>
                <a:schemeClr val="tx1"/>
              </a:buClr>
              <a:buFont typeface="Arial" panose="020B0604020202020204" pitchFamily="34" charset="0"/>
              <a:buChar char="•"/>
            </a:pPr>
            <a:r>
              <a:rPr lang="en-US" altLang="en-US" sz="2800" dirty="0">
                <a:cs typeface="Arial" panose="020B0604020202020204" pitchFamily="34" charset="0"/>
              </a:rPr>
              <a:t>Information and Telecommunications</a:t>
            </a:r>
          </a:p>
          <a:p>
            <a:pPr>
              <a:lnSpc>
                <a:spcPct val="90000"/>
              </a:lnSpc>
              <a:spcBef>
                <a:spcPct val="0"/>
              </a:spcBef>
              <a:spcAft>
                <a:spcPct val="20000"/>
              </a:spcAft>
              <a:buClr>
                <a:schemeClr val="tx1"/>
              </a:buClr>
              <a:buFont typeface="Arial" panose="020B0604020202020204" pitchFamily="34" charset="0"/>
              <a:buChar char="•"/>
            </a:pPr>
            <a:r>
              <a:rPr lang="en-US" altLang="en-US" sz="2800" dirty="0">
                <a:cs typeface="Arial" panose="020B0604020202020204" pitchFamily="34" charset="0"/>
              </a:rPr>
              <a:t>Defense Industry</a:t>
            </a:r>
          </a:p>
          <a:p>
            <a:pPr>
              <a:lnSpc>
                <a:spcPct val="90000"/>
              </a:lnSpc>
              <a:spcBef>
                <a:spcPct val="0"/>
              </a:spcBef>
              <a:spcAft>
                <a:spcPct val="20000"/>
              </a:spcAft>
              <a:buClr>
                <a:schemeClr val="tx1"/>
              </a:buClr>
              <a:buFont typeface="Arial" panose="020B0604020202020204" pitchFamily="34" charset="0"/>
              <a:buChar char="•"/>
            </a:pPr>
            <a:r>
              <a:rPr lang="en-US" altLang="en-US" sz="2800" dirty="0">
                <a:cs typeface="Arial" panose="020B0604020202020204" pitchFamily="34" charset="0"/>
              </a:rPr>
              <a:t>Banking and Finance</a:t>
            </a:r>
          </a:p>
          <a:p>
            <a:pPr>
              <a:lnSpc>
                <a:spcPct val="90000"/>
              </a:lnSpc>
              <a:spcBef>
                <a:spcPct val="0"/>
              </a:spcBef>
              <a:spcAft>
                <a:spcPct val="20000"/>
              </a:spcAft>
              <a:buClr>
                <a:schemeClr val="tx1"/>
              </a:buClr>
              <a:buFont typeface="Arial" panose="020B0604020202020204" pitchFamily="34" charset="0"/>
              <a:buChar char="•"/>
            </a:pPr>
            <a:r>
              <a:rPr lang="en-US" altLang="en-US" sz="2800" dirty="0">
                <a:cs typeface="Arial" panose="020B0604020202020204" pitchFamily="34" charset="0"/>
              </a:rPr>
              <a:t>Postal and Shipping</a:t>
            </a:r>
          </a:p>
          <a:p>
            <a:pPr>
              <a:lnSpc>
                <a:spcPct val="90000"/>
              </a:lnSpc>
              <a:spcBef>
                <a:spcPct val="0"/>
              </a:spcBef>
              <a:spcAft>
                <a:spcPct val="20000"/>
              </a:spcAft>
              <a:buClr>
                <a:schemeClr val="tx1"/>
              </a:buClr>
              <a:buFont typeface="Arial" panose="020B0604020202020204" pitchFamily="34" charset="0"/>
              <a:buChar char="•"/>
            </a:pPr>
            <a:r>
              <a:rPr lang="en-US" altLang="en-US" sz="2800" dirty="0">
                <a:cs typeface="Arial" panose="020B0604020202020204" pitchFamily="34" charset="0"/>
              </a:rPr>
              <a:t>Agriculture / Food / Water</a:t>
            </a:r>
          </a:p>
          <a:p>
            <a:pPr>
              <a:lnSpc>
                <a:spcPct val="90000"/>
              </a:lnSpc>
              <a:spcBef>
                <a:spcPct val="0"/>
              </a:spcBef>
              <a:spcAft>
                <a:spcPct val="20000"/>
              </a:spcAft>
              <a:buClr>
                <a:schemeClr val="tx1"/>
              </a:buClr>
              <a:buFont typeface="Arial" panose="020B0604020202020204" pitchFamily="34" charset="0"/>
              <a:buChar char="•"/>
            </a:pPr>
            <a:r>
              <a:rPr lang="en-US" altLang="en-US" sz="2800" dirty="0">
                <a:cs typeface="Arial" panose="020B0604020202020204" pitchFamily="34" charset="0"/>
              </a:rPr>
              <a:t>Chemical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4CF9AEC6-C50A-700E-8CBB-FDD8B04DE84A}"/>
              </a:ext>
            </a:extLst>
          </p:cNvPr>
          <p:cNvSpPr>
            <a:spLocks noGrp="1" noChangeArrowheads="1"/>
          </p:cNvSpPr>
          <p:nvPr>
            <p:ph type="title"/>
          </p:nvPr>
        </p:nvSpPr>
        <p:spPr/>
        <p:txBody>
          <a:bodyPr/>
          <a:lstStyle/>
          <a:p>
            <a:r>
              <a:rPr lang="en-US" altLang="en-US" sz="2800" dirty="0"/>
              <a:t>In your opinion, what are the computer security issues that your organization needs to address? </a:t>
            </a:r>
          </a:p>
        </p:txBody>
      </p:sp>
      <p:pic>
        <p:nvPicPr>
          <p:cNvPr id="10245" name="Picture 5">
            <a:extLst>
              <a:ext uri="{FF2B5EF4-FFF2-40B4-BE49-F238E27FC236}">
                <a16:creationId xmlns:a16="http://schemas.microsoft.com/office/drawing/2014/main" id="{3A9A200D-DFDD-B80D-D87B-F89F2EEE4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647" y="1565123"/>
            <a:ext cx="7373955" cy="4778803"/>
          </a:xfrm>
          <a:prstGeom prst="rect">
            <a:avLst/>
          </a:prstGeom>
          <a:noFill/>
          <a:ln w="9525">
            <a:solidFill>
              <a:srgbClr val="993366"/>
            </a:solidFill>
            <a:miter lim="800000"/>
            <a:headEnd/>
            <a:tailEnd/>
          </a:ln>
          <a:effectLst>
            <a:outerShdw dist="107763" dir="18900000" algn="ctr" rotWithShape="0">
              <a:schemeClr val="folHlink">
                <a:alpha val="50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2853</TotalTime>
  <Words>5085</Words>
  <Application>Microsoft Office PowerPoint</Application>
  <PresentationFormat>Widescreen</PresentationFormat>
  <Paragraphs>480</Paragraphs>
  <Slides>34</Slides>
  <Notes>32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Garamond</vt:lpstr>
      <vt:lpstr>Goudy Old Style</vt:lpstr>
      <vt:lpstr>Segoe UI</vt:lpstr>
      <vt:lpstr>Segoe UI Semibold</vt:lpstr>
      <vt:lpstr>Segoe UI Semilight</vt:lpstr>
      <vt:lpstr>Symbol</vt:lpstr>
      <vt:lpstr>Times New Roman</vt:lpstr>
      <vt:lpstr>Wingdings</vt:lpstr>
      <vt:lpstr>SavonVTI</vt:lpstr>
      <vt:lpstr>Introduction</vt:lpstr>
      <vt:lpstr>Evolution of security perimeters</vt:lpstr>
      <vt:lpstr>Identity Perimeter – 0 Trust or Bust</vt:lpstr>
      <vt:lpstr>Disrupt Attacker ROI</vt:lpstr>
      <vt:lpstr>Increasing attack cost User credential theft</vt:lpstr>
      <vt:lpstr>Increasing attack cost Abuse credentials to access cloud assets</vt:lpstr>
      <vt:lpstr>Increasing attack cost Abuse credentials to access on-premises assets</vt:lpstr>
      <vt:lpstr>Critical Infrastructures</vt:lpstr>
      <vt:lpstr>In your opinion, what are the computer security issues that your organization needs to address? </vt:lpstr>
      <vt:lpstr>McCumber Cube</vt:lpstr>
      <vt:lpstr>Introduction</vt:lpstr>
      <vt:lpstr>Information Security Policy, Standards, and Practices</vt:lpstr>
      <vt:lpstr>Information Security Policy, Standards, and Practices (continued)</vt:lpstr>
      <vt:lpstr>Information Security Policy, Standards and Practices (continued)</vt:lpstr>
      <vt:lpstr>Definitions</vt:lpstr>
      <vt:lpstr>Policies, Standards, &amp; Practices</vt:lpstr>
      <vt:lpstr>Enterprise Information Security Policy (EISP)</vt:lpstr>
      <vt:lpstr>Issue-Specific Security Policy (ISSP)</vt:lpstr>
      <vt:lpstr>Systems-Specific Policy (SysSP)</vt:lpstr>
      <vt:lpstr>Systems-Specific Policy (SysSP) (continued)</vt:lpstr>
      <vt:lpstr>Policy Management</vt:lpstr>
      <vt:lpstr>Frameworks and Industry Standards</vt:lpstr>
      <vt:lpstr>Frameworks and Industry Standards (continued)</vt:lpstr>
      <vt:lpstr>Benchmarking and Best Practices</vt:lpstr>
      <vt:lpstr>The Golden Rules Building an Effective Enterprise Information Security Program</vt:lpstr>
      <vt:lpstr>The Golden Rules Building an Effective Enterprise Information Security Program</vt:lpstr>
      <vt:lpstr>The Golden Rules Building an Effective Enterprise Information Security Program</vt:lpstr>
      <vt:lpstr>Balancing Information Security and Access</vt:lpstr>
      <vt:lpstr>Balancing Security and Access</vt:lpstr>
      <vt:lpstr>PowerPoint Presentation</vt:lpstr>
      <vt:lpstr>Approaches to Information Security Implementation: Bottom-Up Approach</vt:lpstr>
      <vt:lpstr>Approaches to Information Security Implementation: Top-Down Approach</vt:lpstr>
      <vt:lpstr>Security Professionals and the Organization</vt:lpstr>
      <vt:lpstr>Data Ownership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Architecture and Design</dc:title>
  <dc:creator>Chad Johnson</dc:creator>
  <cp:lastModifiedBy>Johnson, Chad</cp:lastModifiedBy>
  <cp:revision>10</cp:revision>
  <dcterms:created xsi:type="dcterms:W3CDTF">2022-01-20T13:37:19Z</dcterms:created>
  <dcterms:modified xsi:type="dcterms:W3CDTF">2023-01-26T12:59:53Z</dcterms:modified>
</cp:coreProperties>
</file>